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2" r:id="rId2"/>
  </p:sldMasterIdLst>
  <p:notesMasterIdLst>
    <p:notesMasterId r:id="rId14"/>
  </p:notesMasterIdLst>
  <p:sldIdLst>
    <p:sldId id="278" r:id="rId3"/>
    <p:sldId id="426" r:id="rId4"/>
    <p:sldId id="428" r:id="rId5"/>
    <p:sldId id="431" r:id="rId6"/>
    <p:sldId id="427" r:id="rId7"/>
    <p:sldId id="436" r:id="rId8"/>
    <p:sldId id="429" r:id="rId9"/>
    <p:sldId id="432" r:id="rId10"/>
    <p:sldId id="433" r:id="rId11"/>
    <p:sldId id="434" r:id="rId12"/>
    <p:sldId id="435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630" autoAdjust="0"/>
  </p:normalViewPr>
  <p:slideViewPr>
    <p:cSldViewPr snapToGrid="0">
      <p:cViewPr>
        <p:scale>
          <a:sx n="100" d="100"/>
          <a:sy n="100" d="100"/>
        </p:scale>
        <p:origin x="95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sv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20DBD6-E130-47A3-92E1-B7CD38BF3CAA}" type="datetimeFigureOut">
              <a:rPr lang="de-DE" smtClean="0"/>
              <a:t>12.03.2024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CB523A-3ECA-4E79-8BC0-852D78CCA82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4256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28433A-3D12-444A-8A1F-2969B3EF30AF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50387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Information on code, </a:t>
            </a:r>
            <a:r>
              <a:rPr lang="de-DE" dirty="0" err="1"/>
              <a:t>packages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3121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Karten Untersuchungsgebiet (QGIS), Plot von </a:t>
            </a:r>
            <a:r>
              <a:rPr lang="de-DE" dirty="0" err="1"/>
              <a:t>Mowing</a:t>
            </a:r>
            <a:r>
              <a:rPr lang="de-DE" dirty="0"/>
              <a:t> Raster als Motiv</a:t>
            </a:r>
            <a:endParaRPr lang="en-GB" noProof="0" dirty="0"/>
          </a:p>
          <a:p>
            <a:r>
              <a:rPr lang="en-GB" noProof="0" dirty="0"/>
              <a:t>Duplicate Slide to present results for different cases in the end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0486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15668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Ammer andere Form als Bayreuther Flächen</a:t>
            </a:r>
          </a:p>
          <a:p>
            <a:r>
              <a:rPr lang="de-DE" dirty="0"/>
              <a:t>Beschriftung ändern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60573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Median DOY of first cut and yearly mowing frequency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B523A-3ECA-4E79-8BC0-852D78CCA82A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2238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E292B943-63E8-4E1E-B31E-5FE38609002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CF0C306-39D7-4EAE-89DF-69763743BA67}"/>
              </a:ext>
            </a:extLst>
          </p:cNvPr>
          <p:cNvSpPr/>
          <p:nvPr userDrawn="1"/>
        </p:nvSpPr>
        <p:spPr>
          <a:xfrm>
            <a:off x="0" y="0"/>
            <a:ext cx="695325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5C513F-BDE5-4EEA-A208-17CFB8B9C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3809454"/>
            <a:ext cx="9697665" cy="1141439"/>
          </a:xfrm>
          <a:solidFill>
            <a:schemeClr val="accent1">
              <a:lumMod val="50000"/>
              <a:alpha val="80000"/>
            </a:schemeClr>
          </a:solidFill>
          <a:ln>
            <a:noFill/>
          </a:ln>
        </p:spPr>
        <p:txBody>
          <a:bodyPr lIns="288000" tIns="144000" rIns="432000" bIns="144000" anchor="ctr">
            <a:normAutofit/>
          </a:bodyPr>
          <a:lstStyle>
            <a:lvl1pPr marL="717550" indent="0" algn="l"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2A8061A-9228-4DB0-8D9D-1B65E6A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00" y="323750"/>
            <a:ext cx="9541821" cy="3221856"/>
          </a:xfrm>
        </p:spPr>
        <p:txBody>
          <a:bodyPr lIns="216000" tIns="0" rIns="0" bIns="108000" anchor="b">
            <a:noAutofit/>
          </a:bodyPr>
          <a:lstStyle>
            <a:lvl1pPr>
              <a:defRPr sz="4800" b="1" cap="all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5B16576-B954-4493-9E58-E9C5386E812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991" y="5268397"/>
            <a:ext cx="1532709" cy="1265853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E58F85F-E39F-6DF2-648B-F85C48FB19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E76295D-E20E-919F-946F-82E3A703EF7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425600" y="6544800"/>
            <a:ext cx="4114800" cy="257774"/>
          </a:xfrm>
        </p:spPr>
        <p:txBody>
          <a:bodyPr/>
          <a:lstStyle/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3211758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blau Mus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graphicFrame>
        <p:nvGraphicFramePr>
          <p:cNvPr id="10" name="Tabellenplatzhalter 7">
            <a:extLst>
              <a:ext uri="{FF2B5EF4-FFF2-40B4-BE49-F238E27FC236}">
                <a16:creationId xmlns:a16="http://schemas.microsoft.com/office/drawing/2014/main" id="{1C20BEF9-F6A4-4E18-813E-7C7A4A89EFB4}"/>
              </a:ext>
            </a:extLst>
          </p:cNvPr>
          <p:cNvGraphicFramePr>
            <a:graphicFrameLocks/>
          </p:cNvGraphicFramePr>
          <p:nvPr userDrawn="1"/>
        </p:nvGraphicFramePr>
        <p:xfrm>
          <a:off x="695325" y="1628775"/>
          <a:ext cx="10801350" cy="2941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60270">
                  <a:extLst>
                    <a:ext uri="{9D8B030D-6E8A-4147-A177-3AD203B41FA5}">
                      <a16:colId xmlns:a16="http://schemas.microsoft.com/office/drawing/2014/main" val="3414773314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43605508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3205677931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51638767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1794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16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40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80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49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7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931053"/>
                  </a:ext>
                </a:extLst>
              </a:tr>
            </a:tbl>
          </a:graphicData>
        </a:graphic>
      </p:graphicFrame>
      <p:sp>
        <p:nvSpPr>
          <p:cNvPr id="3" name="Textfeld 2">
            <a:extLst>
              <a:ext uri="{FF2B5EF4-FFF2-40B4-BE49-F238E27FC236}">
                <a16:creationId xmlns:a16="http://schemas.microsoft.com/office/drawing/2014/main" id="{DFA15C25-778F-45D2-A70E-06F46D1BF03A}"/>
              </a:ext>
            </a:extLst>
          </p:cNvPr>
          <p:cNvSpPr txBox="1"/>
          <p:nvPr userDrawn="1"/>
        </p:nvSpPr>
        <p:spPr>
          <a:xfrm>
            <a:off x="695325" y="333375"/>
            <a:ext cx="10056092" cy="98528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de-DE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Mustertabelle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9CAA27B-59B5-D915-6398-75A94668C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3206596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43B56E86-EFEB-4205-AA4A-9F3E82413F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CF0C306-39D7-4EAE-89DF-69763743BA67}"/>
              </a:ext>
            </a:extLst>
          </p:cNvPr>
          <p:cNvSpPr/>
          <p:nvPr userDrawn="1"/>
        </p:nvSpPr>
        <p:spPr>
          <a:xfrm>
            <a:off x="0" y="0"/>
            <a:ext cx="695325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5C513F-BDE5-4EEA-A208-17CFB8B9C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3803209"/>
            <a:ext cx="9697665" cy="1141438"/>
          </a:xfrm>
          <a:solidFill>
            <a:schemeClr val="accent4">
              <a:lumMod val="50000"/>
              <a:alpha val="80000"/>
            </a:schemeClr>
          </a:solidFill>
        </p:spPr>
        <p:txBody>
          <a:bodyPr lIns="288000" tIns="144000" rIns="432000" bIns="144000" anchor="ctr">
            <a:normAutofit/>
          </a:bodyPr>
          <a:lstStyle>
            <a:lvl1pPr marL="717550" indent="0" algn="l">
              <a:lnSpc>
                <a:spcPct val="100000"/>
              </a:lnSpc>
              <a:spcBef>
                <a:spcPts val="1000"/>
              </a:spcBef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2A8061A-9228-4DB0-8D9D-1B65E6A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00" y="333374"/>
            <a:ext cx="9541821" cy="3205985"/>
          </a:xfrm>
        </p:spPr>
        <p:txBody>
          <a:bodyPr lIns="216000" tIns="0" rIns="0" bIns="108000" anchor="b">
            <a:noAutofit/>
          </a:bodyPr>
          <a:lstStyle>
            <a:lvl1pPr>
              <a:defRPr sz="4800" b="1" cap="all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34066C5-F371-4079-BEC5-D83B78D0CFE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991" y="5268397"/>
            <a:ext cx="1532709" cy="1265853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C05F074-4978-BB63-F797-D5FCF99615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425600" y="6544800"/>
            <a:ext cx="4114800" cy="257774"/>
          </a:xfrm>
        </p:spPr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709CECA-60EA-35F9-5F27-CF64A7C897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701657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>
            <a:extLst>
              <a:ext uri="{FF2B5EF4-FFF2-40B4-BE49-F238E27FC236}">
                <a16:creationId xmlns:a16="http://schemas.microsoft.com/office/drawing/2014/main" id="{AF35D6C1-0699-3B81-DD6A-0016F7A8D7E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87338" y="0"/>
            <a:ext cx="11904662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CAB873-861B-47E3-BAE9-07181DA521FB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04937E-4444-4817-AF16-D7E7EA0FEA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A0C9CC46-BAE5-4171-9813-A78515AF72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999" y="5101588"/>
            <a:ext cx="10693822" cy="1141438"/>
          </a:xfrm>
          <a:solidFill>
            <a:schemeClr val="accent4">
              <a:lumMod val="50000"/>
              <a:alpha val="80000"/>
            </a:schemeClr>
          </a:solidFill>
        </p:spPr>
        <p:txBody>
          <a:bodyPr lIns="396000" tIns="0" rIns="72000" bIns="0" anchor="ctr">
            <a:normAutofit/>
          </a:bodyPr>
          <a:lstStyle>
            <a:lvl1pPr>
              <a:defRPr sz="48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9" name="Textplatzhalter 9">
            <a:extLst>
              <a:ext uri="{FF2B5EF4-FFF2-40B4-BE49-F238E27FC236}">
                <a16:creationId xmlns:a16="http://schemas.microsoft.com/office/drawing/2014/main" id="{5FBA6571-CE1B-47EB-8C1E-D5A1391EAE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32C7237-52B1-CB5D-D118-2836DC556EC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78906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E8896D9-06D8-F605-C9DB-A9519477D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450613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10801349" cy="44289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6263446-0FBB-7B9F-7376-C85F4725E6D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644089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FBB571AC-F556-C50A-DAD2-4638503AA73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95325" y="4673892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extplatzhalter 23">
            <a:extLst>
              <a:ext uri="{FF2B5EF4-FFF2-40B4-BE49-F238E27FC236}">
                <a16:creationId xmlns:a16="http://schemas.microsoft.com/office/drawing/2014/main" id="{43C99AA0-30B9-CB68-5447-173C21DF9AC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4066055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E5E99BBD-0EE1-272A-B9CD-BB38CD6536A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487788"/>
            <a:ext cx="5156200" cy="5036837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4160246-4126-D54D-D8F2-4EA413129C1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746669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4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0801349" cy="33790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1" name="Textplatzhalter 20">
            <a:extLst>
              <a:ext uri="{FF2B5EF4-FFF2-40B4-BE49-F238E27FC236}">
                <a16:creationId xmlns:a16="http://schemas.microsoft.com/office/drawing/2014/main" id="{B0949BCE-540C-4310-9432-ECBCD4F9E8D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4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AC8D3D5-3F24-32BA-B9E4-6239FD09AAD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14186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5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1B6BF6A4-FC91-4167-8F07-41431B226865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7D4156-B9EE-48B3-B002-FF1BD1B4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33375"/>
            <a:ext cx="10054800" cy="986400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605818-BCB5-4851-918D-4380EE7BB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BAA6193-522B-4DE7-B07C-2474178A85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235C822F-CC3C-4AC6-8713-E8BC4920D33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01463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8A8ACBD-7378-4E9B-B8F5-8AA7E85F464C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354981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213B05B4-8F80-42F2-99E5-82EFE1078C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5326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17" name="Bildplatzhalter 15">
            <a:extLst>
              <a:ext uri="{FF2B5EF4-FFF2-40B4-BE49-F238E27FC236}">
                <a16:creationId xmlns:a16="http://schemas.microsoft.com/office/drawing/2014/main" id="{0DDDB17B-0986-46FF-939D-242CCFD35E6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54981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18" name="Bildplatzhalter 15">
            <a:extLst>
              <a:ext uri="{FF2B5EF4-FFF2-40B4-BE49-F238E27FC236}">
                <a16:creationId xmlns:a16="http://schemas.microsoft.com/office/drawing/2014/main" id="{D46DB007-86EC-4631-9973-7E69665C066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14637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C2C85D4D-1A11-4D5D-986E-8754B4B26D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4570C8F3-09F4-4F6C-BDF3-B1F82DC969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5" name="Textplatzhalter 20">
            <a:extLst>
              <a:ext uri="{FF2B5EF4-FFF2-40B4-BE49-F238E27FC236}">
                <a16:creationId xmlns:a16="http://schemas.microsoft.com/office/drawing/2014/main" id="{A1BCFDDC-E704-4456-842B-CA12D08661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4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B38C3D2-DF70-153A-B8DF-4CECDC07280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141714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6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E8896D9-06D8-F605-C9DB-A9519477D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96FFF96C-003A-2C95-0C20-6A5ECF67A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800" y="1628775"/>
            <a:ext cx="5400000" cy="4896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Bildplatzhalter 4">
            <a:extLst>
              <a:ext uri="{FF2B5EF4-FFF2-40B4-BE49-F238E27FC236}">
                <a16:creationId xmlns:a16="http://schemas.microsoft.com/office/drawing/2014/main" id="{82C0F5C3-8222-0817-ECCA-D675DF1CE7E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628625"/>
            <a:ext cx="5156200" cy="4896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</p:spTree>
    <p:extLst>
      <p:ext uri="{BB962C8B-B14F-4D97-AF65-F5344CB8AC3E}">
        <p14:creationId xmlns:p14="http://schemas.microsoft.com/office/powerpoint/2010/main" val="27585907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rü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9C186D-B875-45B9-9C0A-1830A52B4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sp>
        <p:nvSpPr>
          <p:cNvPr id="11" name="Tabellenplatzhalter 4">
            <a:extLst>
              <a:ext uri="{FF2B5EF4-FFF2-40B4-BE49-F238E27FC236}">
                <a16:creationId xmlns:a16="http://schemas.microsoft.com/office/drawing/2014/main" id="{57BDB932-A261-4963-8CCA-D819AAB058CA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95325" y="1628776"/>
            <a:ext cx="10801350" cy="4895850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51EFB8F-681F-B958-6016-DE1F84F28FC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473731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2F87A75-3F72-6661-3C8C-5F55ECF6EF1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87338" y="0"/>
            <a:ext cx="11904662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CAB873-861B-47E3-BAE9-07181DA521FB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04937E-4444-4817-AF16-D7E7EA0FEA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A0C9CC46-BAE5-4171-9813-A78515AF72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999" y="5101588"/>
            <a:ext cx="10693822" cy="1141438"/>
          </a:xfrm>
          <a:solidFill>
            <a:schemeClr val="accent1">
              <a:lumMod val="50000"/>
              <a:alpha val="80000"/>
            </a:schemeClr>
          </a:solidFill>
        </p:spPr>
        <p:txBody>
          <a:bodyPr lIns="396000" tIns="0" rIns="72000" bIns="0" anchor="ctr">
            <a:normAutofit/>
          </a:bodyPr>
          <a:lstStyle>
            <a:lvl1pPr>
              <a:defRPr sz="48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953246B2-203D-4635-9023-C83C1FB1E1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2C564B2-3B65-9088-DFD7-AB7EDE92BA4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971661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rün Mus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graphicFrame>
        <p:nvGraphicFramePr>
          <p:cNvPr id="10" name="Tabellenplatzhalter 7">
            <a:extLst>
              <a:ext uri="{FF2B5EF4-FFF2-40B4-BE49-F238E27FC236}">
                <a16:creationId xmlns:a16="http://schemas.microsoft.com/office/drawing/2014/main" id="{0D3ABB45-EB62-4087-B3EF-39BEE25E7081}"/>
              </a:ext>
            </a:extLst>
          </p:cNvPr>
          <p:cNvGraphicFramePr>
            <a:graphicFrameLocks/>
          </p:cNvGraphicFramePr>
          <p:nvPr userDrawn="1"/>
        </p:nvGraphicFramePr>
        <p:xfrm>
          <a:off x="695325" y="1628775"/>
          <a:ext cx="10801350" cy="2941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60270">
                  <a:extLst>
                    <a:ext uri="{9D8B030D-6E8A-4147-A177-3AD203B41FA5}">
                      <a16:colId xmlns:a16="http://schemas.microsoft.com/office/drawing/2014/main" val="3414773314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43605508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3205677931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51638767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1794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16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40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80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49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7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931053"/>
                  </a:ext>
                </a:extLst>
              </a:tr>
            </a:tbl>
          </a:graphicData>
        </a:graphic>
      </p:graphicFrame>
      <p:sp>
        <p:nvSpPr>
          <p:cNvPr id="11" name="Textfeld 10">
            <a:extLst>
              <a:ext uri="{FF2B5EF4-FFF2-40B4-BE49-F238E27FC236}">
                <a16:creationId xmlns:a16="http://schemas.microsoft.com/office/drawing/2014/main" id="{3D336417-AA09-48C9-BDF2-558668A9C82D}"/>
              </a:ext>
            </a:extLst>
          </p:cNvPr>
          <p:cNvSpPr txBox="1"/>
          <p:nvPr userDrawn="1"/>
        </p:nvSpPr>
        <p:spPr>
          <a:xfrm>
            <a:off x="695325" y="333375"/>
            <a:ext cx="10056092" cy="98528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de-DE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Mustertabelle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407347F-35E4-52BE-8323-099180448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27183335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3A1DD6DF-B176-485D-B01F-0D026F51E4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CF0C306-39D7-4EAE-89DF-69763743BA67}"/>
              </a:ext>
            </a:extLst>
          </p:cNvPr>
          <p:cNvSpPr/>
          <p:nvPr userDrawn="1"/>
        </p:nvSpPr>
        <p:spPr>
          <a:xfrm>
            <a:off x="0" y="0"/>
            <a:ext cx="695326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5C513F-BDE5-4EEA-A208-17CFB8B9C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3803208"/>
            <a:ext cx="9697665" cy="1141439"/>
          </a:xfrm>
          <a:solidFill>
            <a:srgbClr val="BE9600">
              <a:alpha val="80000"/>
            </a:srgbClr>
          </a:solidFill>
        </p:spPr>
        <p:txBody>
          <a:bodyPr lIns="288000" tIns="144000" rIns="432000" bIns="144000" anchor="ctr">
            <a:normAutofit/>
          </a:bodyPr>
          <a:lstStyle>
            <a:lvl1pPr marL="717550" indent="0" algn="l"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2A8061A-9228-4DB0-8D9D-1B65E6A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00" y="333374"/>
            <a:ext cx="9541821" cy="3205985"/>
          </a:xfrm>
        </p:spPr>
        <p:txBody>
          <a:bodyPr lIns="216000" tIns="0" rIns="0" bIns="108000" anchor="b">
            <a:noAutofit/>
          </a:bodyPr>
          <a:lstStyle>
            <a:lvl1pPr>
              <a:defRPr sz="4800" b="1" cap="all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379A18D-BDEC-4A1A-B4E8-0BBF0FB0AB3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991" y="5268397"/>
            <a:ext cx="1532709" cy="1265853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338560D-8EC4-B53A-7006-5B5A972DC7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425600" y="6544945"/>
            <a:ext cx="4114800" cy="257774"/>
          </a:xfrm>
        </p:spPr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602EDA2-8AA2-0466-B051-008CD77640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48119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2">
            <a:extLst>
              <a:ext uri="{FF2B5EF4-FFF2-40B4-BE49-F238E27FC236}">
                <a16:creationId xmlns:a16="http://schemas.microsoft.com/office/drawing/2014/main" id="{A29A4717-2733-B1CC-C548-EE7EB957DA2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87338" y="0"/>
            <a:ext cx="11904662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CAB873-861B-47E3-BAE9-07181DA521FB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04937E-4444-4817-AF16-D7E7EA0FEA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A0C9CC46-BAE5-4171-9813-A78515AF72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999" y="5101588"/>
            <a:ext cx="10693822" cy="1141438"/>
          </a:xfrm>
          <a:solidFill>
            <a:srgbClr val="BE9600">
              <a:alpha val="80000"/>
            </a:srgbClr>
          </a:solidFill>
        </p:spPr>
        <p:txBody>
          <a:bodyPr lIns="396000" tIns="0" rIns="72000" bIns="0" anchor="ctr">
            <a:normAutofit/>
          </a:bodyPr>
          <a:lstStyle>
            <a:lvl1pPr>
              <a:defRPr sz="48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8" name="Textplatzhalter 9">
            <a:extLst>
              <a:ext uri="{FF2B5EF4-FFF2-40B4-BE49-F238E27FC236}">
                <a16:creationId xmlns:a16="http://schemas.microsoft.com/office/drawing/2014/main" id="{E24BD797-BDE4-4F8B-BD63-88445F3046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C9E1831-352F-2D39-ACE5-21BCE2855BB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880489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4EBC151-FC60-E584-26BE-7134EAB82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08174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10801349" cy="44289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107BD53-6A79-8877-2BE1-B0C49A39BD9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5274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4" y="2095625"/>
            <a:ext cx="5400675" cy="1850733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68187CB7-2C33-1C03-52A8-8996E6753E49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95325" y="4673892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extplatzhalter 23">
            <a:extLst>
              <a:ext uri="{FF2B5EF4-FFF2-40B4-BE49-F238E27FC236}">
                <a16:creationId xmlns:a16="http://schemas.microsoft.com/office/drawing/2014/main" id="{756228A2-CAF9-B1A1-1C97-DA91AB6BED6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4066055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CA1CEBC5-E31D-F865-99F9-F5B2C3A4B1C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487788"/>
            <a:ext cx="5156200" cy="5036837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B1A145E-844F-C173-0E1A-4D5807A9AB03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173561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4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0801349" cy="33790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1" name="Textplatzhalter 20">
            <a:extLst>
              <a:ext uri="{FF2B5EF4-FFF2-40B4-BE49-F238E27FC236}">
                <a16:creationId xmlns:a16="http://schemas.microsoft.com/office/drawing/2014/main" id="{59E7F815-FED3-4D8F-9D9B-35CCAF3B263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rgbClr val="BE9600"/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2093030-8FCB-CEE5-FAC4-DF786DEBF90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5736176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5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1B6BF6A4-FC91-4167-8F07-41431B226865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7D4156-B9EE-48B3-B002-FF1BD1B4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33375"/>
            <a:ext cx="10054800" cy="986400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605818-BCB5-4851-918D-4380EE7BB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BAA6193-522B-4DE7-B07C-2474178A85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235C822F-CC3C-4AC6-8713-E8BC4920D33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01463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8A8ACBD-7378-4E9B-B8F5-8AA7E85F464C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354981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213B05B4-8F80-42F2-99E5-82EFE1078C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5326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17" name="Bildplatzhalter 15">
            <a:extLst>
              <a:ext uri="{FF2B5EF4-FFF2-40B4-BE49-F238E27FC236}">
                <a16:creationId xmlns:a16="http://schemas.microsoft.com/office/drawing/2014/main" id="{0DDDB17B-0986-46FF-939D-242CCFD35E6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54981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18" name="Bildplatzhalter 15">
            <a:extLst>
              <a:ext uri="{FF2B5EF4-FFF2-40B4-BE49-F238E27FC236}">
                <a16:creationId xmlns:a16="http://schemas.microsoft.com/office/drawing/2014/main" id="{D46DB007-86EC-4631-9973-7E69665C066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14637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600"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C2C85D4D-1A11-4D5D-986E-8754B4B26D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4570C8F3-09F4-4F6C-BDF3-B1F82DC969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5" name="Textplatzhalter 20">
            <a:extLst>
              <a:ext uri="{FF2B5EF4-FFF2-40B4-BE49-F238E27FC236}">
                <a16:creationId xmlns:a16="http://schemas.microsoft.com/office/drawing/2014/main" id="{9D0FAF78-2A5F-4E8E-B1EE-D7C42554953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rgbClr val="BE9600"/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C09EDA4-178A-19BE-891D-96E3D2B19D2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2293923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6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4EBC151-FC60-E584-26BE-7134EAB82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705F4847-2276-AAFB-108E-DBA5E7360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800" y="1628775"/>
            <a:ext cx="5400000" cy="4896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Bildplatzhalter 4">
            <a:extLst>
              <a:ext uri="{FF2B5EF4-FFF2-40B4-BE49-F238E27FC236}">
                <a16:creationId xmlns:a16="http://schemas.microsoft.com/office/drawing/2014/main" id="{7BE329DB-A001-C66F-6040-0E345285523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628625"/>
            <a:ext cx="5156200" cy="4896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</p:spTree>
    <p:extLst>
      <p:ext uri="{BB962C8B-B14F-4D97-AF65-F5344CB8AC3E}">
        <p14:creationId xmlns:p14="http://schemas.microsoft.com/office/powerpoint/2010/main" val="26203611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el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9C186D-B875-45B9-9C0A-1830A52B4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sp>
        <p:nvSpPr>
          <p:cNvPr id="5" name="Tabellenplatzhalter 4">
            <a:extLst>
              <a:ext uri="{FF2B5EF4-FFF2-40B4-BE49-F238E27FC236}">
                <a16:creationId xmlns:a16="http://schemas.microsoft.com/office/drawing/2014/main" id="{FA8D24D7-34CD-4ED1-8141-89BC9C1FC26A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95325" y="1628776"/>
            <a:ext cx="10801350" cy="4895850"/>
          </a:xfrm>
        </p:spPr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60E2FA4-B336-450E-D6C0-FA99C883B4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1697233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7200"/>
            <a:ext cx="10801349" cy="489585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191817E-6423-D72F-7A29-7C696C78E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5324" y="6544945"/>
            <a:ext cx="5232865" cy="257774"/>
          </a:xfrm>
        </p:spPr>
        <p:txBody>
          <a:bodyPr/>
          <a:lstStyle/>
          <a:p>
            <a:r>
              <a:rPr lang="de-DE" dirty="0"/>
              <a:t>Sophie Reinermann, German Remote Sensing Data Center (DFD-LAX), 13.09.2022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9A2B0F0-D57A-4517-AF76-DB579230151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6991" y="6150068"/>
            <a:ext cx="825009" cy="692419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3CA1F3A4-24B0-4321-9C1E-209F75002E8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9619" y="6368681"/>
            <a:ext cx="1513709" cy="46290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C687B36-B1F7-4D4E-81F4-71F12B645DD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9740" y="381229"/>
            <a:ext cx="1401679" cy="619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27232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elb Mus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graphicFrame>
        <p:nvGraphicFramePr>
          <p:cNvPr id="7" name="Tabellenplatzhalter 7">
            <a:extLst>
              <a:ext uri="{FF2B5EF4-FFF2-40B4-BE49-F238E27FC236}">
                <a16:creationId xmlns:a16="http://schemas.microsoft.com/office/drawing/2014/main" id="{215C28A5-80CD-4F42-9C77-C690E11449E6}"/>
              </a:ext>
            </a:extLst>
          </p:cNvPr>
          <p:cNvGraphicFramePr>
            <a:graphicFrameLocks/>
          </p:cNvGraphicFramePr>
          <p:nvPr userDrawn="1"/>
        </p:nvGraphicFramePr>
        <p:xfrm>
          <a:off x="695325" y="1628775"/>
          <a:ext cx="10801350" cy="2941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60270">
                  <a:extLst>
                    <a:ext uri="{9D8B030D-6E8A-4147-A177-3AD203B41FA5}">
                      <a16:colId xmlns:a16="http://schemas.microsoft.com/office/drawing/2014/main" val="3414773314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43605508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3205677931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51638767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1794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16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40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80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49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7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931053"/>
                  </a:ext>
                </a:extLst>
              </a:tr>
            </a:tbl>
          </a:graphicData>
        </a:graphic>
      </p:graphicFrame>
      <p:sp>
        <p:nvSpPr>
          <p:cNvPr id="10" name="Textfeld 9">
            <a:extLst>
              <a:ext uri="{FF2B5EF4-FFF2-40B4-BE49-F238E27FC236}">
                <a16:creationId xmlns:a16="http://schemas.microsoft.com/office/drawing/2014/main" id="{598141AE-B519-4BF8-86A2-54973B0ADDE5}"/>
              </a:ext>
            </a:extLst>
          </p:cNvPr>
          <p:cNvSpPr txBox="1"/>
          <p:nvPr userDrawn="1"/>
        </p:nvSpPr>
        <p:spPr>
          <a:xfrm>
            <a:off x="695325" y="333375"/>
            <a:ext cx="10056092" cy="98528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de-DE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Mustertabelle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75B4983-3911-6B34-D420-98DD812B0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37611687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2">
            <a:extLst>
              <a:ext uri="{FF2B5EF4-FFF2-40B4-BE49-F238E27FC236}">
                <a16:creationId xmlns:a16="http://schemas.microsoft.com/office/drawing/2014/main" id="{C2226DF2-778A-4612-9F78-6765D18406C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12192001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>
                <a:solidFill>
                  <a:srgbClr val="D9117E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de-DE" dirty="0"/>
              <a:t>Platzhaltermotiv ersetzen</a:t>
            </a:r>
          </a:p>
        </p:txBody>
      </p:sp>
      <p:sp>
        <p:nvSpPr>
          <p:cNvPr id="5" name="Textplatzhalter 9">
            <a:extLst>
              <a:ext uri="{FF2B5EF4-FFF2-40B4-BE49-F238E27FC236}">
                <a16:creationId xmlns:a16="http://schemas.microsoft.com/office/drawing/2014/main" id="{87F97911-DA70-4C70-822A-1814FBD79C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37EBD16-097C-4A05-9018-8E3005584E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342399"/>
            <a:ext cx="288000" cy="1440000"/>
          </a:xfrm>
          <a:prstGeom prst="rect">
            <a:avLst/>
          </a:prstGeom>
        </p:spPr>
        <p:txBody>
          <a:bodyPr vert="horz" wrap="none" lIns="36000" tIns="90000" rIns="36000" bIns="90000" rtlCol="0" anchor="b">
            <a:normAutofit/>
          </a:bodyPr>
          <a:lstStyle>
            <a:lvl1pPr algn="ct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D7813AC-780E-0FEE-8DD2-961C8464CAC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0297241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E292B943-63E8-4E1E-B31E-5FE38609002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CF0C306-39D7-4EAE-89DF-69763743BA67}"/>
              </a:ext>
            </a:extLst>
          </p:cNvPr>
          <p:cNvSpPr/>
          <p:nvPr userDrawn="1"/>
        </p:nvSpPr>
        <p:spPr>
          <a:xfrm>
            <a:off x="0" y="0"/>
            <a:ext cx="695325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5C513F-BDE5-4EEA-A208-17CFB8B9C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3809454"/>
            <a:ext cx="9697665" cy="1141439"/>
          </a:xfrm>
          <a:solidFill>
            <a:schemeClr val="accent1">
              <a:lumMod val="50000"/>
              <a:alpha val="80000"/>
            </a:schemeClr>
          </a:solidFill>
          <a:ln>
            <a:noFill/>
          </a:ln>
        </p:spPr>
        <p:txBody>
          <a:bodyPr lIns="288000" tIns="144000" rIns="432000" bIns="144000" anchor="ctr">
            <a:normAutofit/>
          </a:bodyPr>
          <a:lstStyle>
            <a:lvl1pPr marL="717550" indent="0" algn="l"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2A8061A-9228-4DB0-8D9D-1B65E6A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00" y="323750"/>
            <a:ext cx="9541821" cy="3221856"/>
          </a:xfrm>
        </p:spPr>
        <p:txBody>
          <a:bodyPr lIns="216000" tIns="0" rIns="0" bIns="108000" anchor="b">
            <a:noAutofit/>
          </a:bodyPr>
          <a:lstStyle>
            <a:lvl1pPr>
              <a:defRPr sz="4800" b="1" cap="all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5B16576-B954-4493-9E58-E9C5386E812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991" y="5268397"/>
            <a:ext cx="1532709" cy="126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0135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2F87A75-3F72-6661-3C8C-5F55ECF6EF1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7338" y="0"/>
            <a:ext cx="11904662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/>
          <a:p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CAB873-861B-47E3-BAE9-07181DA521FB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04937E-4444-4817-AF16-D7E7EA0FEA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A0C9CC46-BAE5-4171-9813-A78515AF72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999" y="5101588"/>
            <a:ext cx="10693822" cy="1141438"/>
          </a:xfrm>
          <a:solidFill>
            <a:schemeClr val="accent1">
              <a:lumMod val="50000"/>
              <a:alpha val="80000"/>
            </a:schemeClr>
          </a:solidFill>
        </p:spPr>
        <p:txBody>
          <a:bodyPr lIns="396000" tIns="0" rIns="72000" bIns="0" anchor="ctr">
            <a:normAutofit/>
          </a:bodyPr>
          <a:lstStyle>
            <a:lvl1pPr>
              <a:defRPr sz="48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953246B2-203D-4635-9023-C83C1FB1E1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2503437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13546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10801349" cy="44289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</p:spTree>
    <p:extLst>
      <p:ext uri="{BB962C8B-B14F-4D97-AF65-F5344CB8AC3E}">
        <p14:creationId xmlns:p14="http://schemas.microsoft.com/office/powerpoint/2010/main" val="24399772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71A67A15-EB3D-B357-6153-033E99D34267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95325" y="4673892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extplatzhalter 23">
            <a:extLst>
              <a:ext uri="{FF2B5EF4-FFF2-40B4-BE49-F238E27FC236}">
                <a16:creationId xmlns:a16="http://schemas.microsoft.com/office/drawing/2014/main" id="{7951DB75-C581-BF8A-0FC7-DF33D2FBE04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4066055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12C0EA8B-EF64-0432-2FB0-872635D2E4F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40475" y="1487788"/>
            <a:ext cx="5156200" cy="5036837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09603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4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0801349" cy="33790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2" name="Textplatzhalter 20">
            <a:extLst>
              <a:ext uri="{FF2B5EF4-FFF2-40B4-BE49-F238E27FC236}">
                <a16:creationId xmlns:a16="http://schemas.microsoft.com/office/drawing/2014/main" id="{783FE90B-8144-4EE7-83DD-1BF890852B5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1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199813170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5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1B6BF6A4-FC91-4167-8F07-41431B226865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7D4156-B9EE-48B3-B002-FF1BD1B4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33375"/>
            <a:ext cx="10054800" cy="986400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605818-BCB5-4851-918D-4380EE7BB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BAA6193-522B-4DE7-B07C-2474178A85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235C822F-CC3C-4AC6-8713-E8BC4920D33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01463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8A8ACBD-7378-4E9B-B8F5-8AA7E85F464C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354981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213B05B4-8F80-42F2-99E5-82EFE1078C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5326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17" name="Bildplatzhalter 15">
            <a:extLst>
              <a:ext uri="{FF2B5EF4-FFF2-40B4-BE49-F238E27FC236}">
                <a16:creationId xmlns:a16="http://schemas.microsoft.com/office/drawing/2014/main" id="{0DDDB17B-0986-46FF-939D-242CCFD35E6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54981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18" name="Bildplatzhalter 15">
            <a:extLst>
              <a:ext uri="{FF2B5EF4-FFF2-40B4-BE49-F238E27FC236}">
                <a16:creationId xmlns:a16="http://schemas.microsoft.com/office/drawing/2014/main" id="{D46DB007-86EC-4631-9973-7E69665C066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14637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B1415D85-ECEE-44AA-B226-4998B44E25D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1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C2C85D4D-1A11-4D5D-986E-8754B4B26D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4570C8F3-09F4-4F6C-BDF3-B1F82DC969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66023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bla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9C186D-B875-45B9-9C0A-1830A52B4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333375"/>
            <a:ext cx="10056093" cy="98528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sp>
        <p:nvSpPr>
          <p:cNvPr id="11" name="Tabellenplatzhalter 4">
            <a:extLst>
              <a:ext uri="{FF2B5EF4-FFF2-40B4-BE49-F238E27FC236}">
                <a16:creationId xmlns:a16="http://schemas.microsoft.com/office/drawing/2014/main" id="{E454AC21-5CA9-4DCD-9E64-33EE941B0352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95325" y="1628776"/>
            <a:ext cx="10801350" cy="4895850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8033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10801349" cy="44289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4E99B02-7125-B0DB-A965-82CB442B297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9341275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blau Mus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graphicFrame>
        <p:nvGraphicFramePr>
          <p:cNvPr id="10" name="Tabellenplatzhalter 7">
            <a:extLst>
              <a:ext uri="{FF2B5EF4-FFF2-40B4-BE49-F238E27FC236}">
                <a16:creationId xmlns:a16="http://schemas.microsoft.com/office/drawing/2014/main" id="{1C20BEF9-F6A4-4E18-813E-7C7A4A89EFB4}"/>
              </a:ext>
            </a:extLst>
          </p:cNvPr>
          <p:cNvGraphicFramePr>
            <a:graphicFrameLocks/>
          </p:cNvGraphicFramePr>
          <p:nvPr userDrawn="1"/>
        </p:nvGraphicFramePr>
        <p:xfrm>
          <a:off x="695325" y="1628775"/>
          <a:ext cx="10801350" cy="2941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60270">
                  <a:extLst>
                    <a:ext uri="{9D8B030D-6E8A-4147-A177-3AD203B41FA5}">
                      <a16:colId xmlns:a16="http://schemas.microsoft.com/office/drawing/2014/main" val="3414773314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43605508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3205677931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51638767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1794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16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40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80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49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  <a:alpha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7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DC1F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931053"/>
                  </a:ext>
                </a:extLst>
              </a:tr>
            </a:tbl>
          </a:graphicData>
        </a:graphic>
      </p:graphicFrame>
      <p:sp>
        <p:nvSpPr>
          <p:cNvPr id="3" name="Textfeld 2">
            <a:extLst>
              <a:ext uri="{FF2B5EF4-FFF2-40B4-BE49-F238E27FC236}">
                <a16:creationId xmlns:a16="http://schemas.microsoft.com/office/drawing/2014/main" id="{DFA15C25-778F-45D2-A70E-06F46D1BF03A}"/>
              </a:ext>
            </a:extLst>
          </p:cNvPr>
          <p:cNvSpPr txBox="1"/>
          <p:nvPr userDrawn="1"/>
        </p:nvSpPr>
        <p:spPr>
          <a:xfrm>
            <a:off x="695325" y="333375"/>
            <a:ext cx="10056092" cy="98528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de-DE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Mustertabelle</a:t>
            </a:r>
          </a:p>
        </p:txBody>
      </p:sp>
    </p:spTree>
    <p:extLst>
      <p:ext uri="{BB962C8B-B14F-4D97-AF65-F5344CB8AC3E}">
        <p14:creationId xmlns:p14="http://schemas.microsoft.com/office/powerpoint/2010/main" val="142574334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43B56E86-EFEB-4205-AA4A-9F3E82413F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CF0C306-39D7-4EAE-89DF-69763743BA67}"/>
              </a:ext>
            </a:extLst>
          </p:cNvPr>
          <p:cNvSpPr/>
          <p:nvPr userDrawn="1"/>
        </p:nvSpPr>
        <p:spPr>
          <a:xfrm>
            <a:off x="0" y="0"/>
            <a:ext cx="695325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5C513F-BDE5-4EEA-A208-17CFB8B9C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3803209"/>
            <a:ext cx="9697665" cy="1141438"/>
          </a:xfrm>
          <a:solidFill>
            <a:schemeClr val="accent4">
              <a:lumMod val="50000"/>
              <a:alpha val="80000"/>
            </a:schemeClr>
          </a:solidFill>
        </p:spPr>
        <p:txBody>
          <a:bodyPr lIns="288000" tIns="144000" rIns="432000" bIns="144000" anchor="ctr">
            <a:normAutofit/>
          </a:bodyPr>
          <a:lstStyle>
            <a:lvl1pPr marL="717550" indent="0" algn="l">
              <a:lnSpc>
                <a:spcPct val="100000"/>
              </a:lnSpc>
              <a:spcBef>
                <a:spcPts val="1000"/>
              </a:spcBef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2A8061A-9228-4DB0-8D9D-1B65E6A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00" y="333374"/>
            <a:ext cx="9541821" cy="3205985"/>
          </a:xfrm>
        </p:spPr>
        <p:txBody>
          <a:bodyPr lIns="216000" tIns="0" rIns="0" bIns="108000" anchor="b">
            <a:noAutofit/>
          </a:bodyPr>
          <a:lstStyle>
            <a:lvl1pPr>
              <a:defRPr sz="4800" b="1" cap="all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34066C5-F371-4079-BEC5-D83B78D0CFE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991" y="5268397"/>
            <a:ext cx="1532709" cy="126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8468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>
            <a:extLst>
              <a:ext uri="{FF2B5EF4-FFF2-40B4-BE49-F238E27FC236}">
                <a16:creationId xmlns:a16="http://schemas.microsoft.com/office/drawing/2014/main" id="{AF35D6C1-0699-3B81-DD6A-0016F7A8D7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7338" y="0"/>
            <a:ext cx="11904662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/>
          <a:p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CAB873-861B-47E3-BAE9-07181DA521FB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04937E-4444-4817-AF16-D7E7EA0FEA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A0C9CC46-BAE5-4171-9813-A78515AF72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999" y="5101588"/>
            <a:ext cx="10693822" cy="1141438"/>
          </a:xfrm>
          <a:solidFill>
            <a:schemeClr val="accent4">
              <a:lumMod val="50000"/>
              <a:alpha val="80000"/>
            </a:schemeClr>
          </a:solidFill>
        </p:spPr>
        <p:txBody>
          <a:bodyPr lIns="396000" tIns="0" rIns="72000" bIns="0" anchor="ctr">
            <a:normAutofit/>
          </a:bodyPr>
          <a:lstStyle>
            <a:lvl1pPr>
              <a:defRPr sz="48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9" name="Textplatzhalter 9">
            <a:extLst>
              <a:ext uri="{FF2B5EF4-FFF2-40B4-BE49-F238E27FC236}">
                <a16:creationId xmlns:a16="http://schemas.microsoft.com/office/drawing/2014/main" id="{5FBA6571-CE1B-47EB-8C1E-D5A1391EAE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61469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57398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10801349" cy="44289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</p:spTree>
    <p:extLst>
      <p:ext uri="{BB962C8B-B14F-4D97-AF65-F5344CB8AC3E}">
        <p14:creationId xmlns:p14="http://schemas.microsoft.com/office/powerpoint/2010/main" val="3167103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FBB571AC-F556-C50A-DAD2-4638503AA73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95325" y="4673892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extplatzhalter 23">
            <a:extLst>
              <a:ext uri="{FF2B5EF4-FFF2-40B4-BE49-F238E27FC236}">
                <a16:creationId xmlns:a16="http://schemas.microsoft.com/office/drawing/2014/main" id="{43C99AA0-30B9-CB68-5447-173C21DF9AC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4066055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E5E99BBD-0EE1-272A-B9CD-BB38CD6536A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40475" y="1487788"/>
            <a:ext cx="5156200" cy="5036837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106400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4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0801349" cy="33790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1" name="Textplatzhalter 20">
            <a:extLst>
              <a:ext uri="{FF2B5EF4-FFF2-40B4-BE49-F238E27FC236}">
                <a16:creationId xmlns:a16="http://schemas.microsoft.com/office/drawing/2014/main" id="{B0949BCE-540C-4310-9432-ECBCD4F9E8D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4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16291799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5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1B6BF6A4-FC91-4167-8F07-41431B226865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7D4156-B9EE-48B3-B002-FF1BD1B4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33375"/>
            <a:ext cx="10054800" cy="986400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605818-BCB5-4851-918D-4380EE7BB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BAA6193-522B-4DE7-B07C-2474178A85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235C822F-CC3C-4AC6-8713-E8BC4920D33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01463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8A8ACBD-7378-4E9B-B8F5-8AA7E85F464C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354981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213B05B4-8F80-42F2-99E5-82EFE1078C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5326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17" name="Bildplatzhalter 15">
            <a:extLst>
              <a:ext uri="{FF2B5EF4-FFF2-40B4-BE49-F238E27FC236}">
                <a16:creationId xmlns:a16="http://schemas.microsoft.com/office/drawing/2014/main" id="{0DDDB17B-0986-46FF-939D-242CCFD35E6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54981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18" name="Bildplatzhalter 15">
            <a:extLst>
              <a:ext uri="{FF2B5EF4-FFF2-40B4-BE49-F238E27FC236}">
                <a16:creationId xmlns:a16="http://schemas.microsoft.com/office/drawing/2014/main" id="{D46DB007-86EC-4631-9973-7E69665C066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14637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C2C85D4D-1A11-4D5D-986E-8754B4B26D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4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4570C8F3-09F4-4F6C-BDF3-B1F82DC969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5" name="Textplatzhalter 20">
            <a:extLst>
              <a:ext uri="{FF2B5EF4-FFF2-40B4-BE49-F238E27FC236}">
                <a16:creationId xmlns:a16="http://schemas.microsoft.com/office/drawing/2014/main" id="{A1BCFDDC-E704-4456-842B-CA12D08661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4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213415476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rü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9C186D-B875-45B9-9C0A-1830A52B4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sp>
        <p:nvSpPr>
          <p:cNvPr id="11" name="Tabellenplatzhalter 4">
            <a:extLst>
              <a:ext uri="{FF2B5EF4-FFF2-40B4-BE49-F238E27FC236}">
                <a16:creationId xmlns:a16="http://schemas.microsoft.com/office/drawing/2014/main" id="{57BDB932-A261-4963-8CCA-D819AAB058CA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95325" y="1628776"/>
            <a:ext cx="10801350" cy="4895850"/>
          </a:xfrm>
        </p:spPr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0444961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rün Mus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graphicFrame>
        <p:nvGraphicFramePr>
          <p:cNvPr id="10" name="Tabellenplatzhalter 7">
            <a:extLst>
              <a:ext uri="{FF2B5EF4-FFF2-40B4-BE49-F238E27FC236}">
                <a16:creationId xmlns:a16="http://schemas.microsoft.com/office/drawing/2014/main" id="{0D3ABB45-EB62-4087-B3EF-39BEE25E7081}"/>
              </a:ext>
            </a:extLst>
          </p:cNvPr>
          <p:cNvGraphicFramePr>
            <a:graphicFrameLocks/>
          </p:cNvGraphicFramePr>
          <p:nvPr userDrawn="1"/>
        </p:nvGraphicFramePr>
        <p:xfrm>
          <a:off x="695325" y="1628775"/>
          <a:ext cx="10801350" cy="2941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60270">
                  <a:extLst>
                    <a:ext uri="{9D8B030D-6E8A-4147-A177-3AD203B41FA5}">
                      <a16:colId xmlns:a16="http://schemas.microsoft.com/office/drawing/2014/main" val="3414773314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43605508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3205677931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51638767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1794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16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40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80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49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7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931053"/>
                  </a:ext>
                </a:extLst>
              </a:tr>
            </a:tbl>
          </a:graphicData>
        </a:graphic>
      </p:graphicFrame>
      <p:sp>
        <p:nvSpPr>
          <p:cNvPr id="11" name="Textfeld 10">
            <a:extLst>
              <a:ext uri="{FF2B5EF4-FFF2-40B4-BE49-F238E27FC236}">
                <a16:creationId xmlns:a16="http://schemas.microsoft.com/office/drawing/2014/main" id="{3D336417-AA09-48C9-BDF2-558668A9C82D}"/>
              </a:ext>
            </a:extLst>
          </p:cNvPr>
          <p:cNvSpPr txBox="1"/>
          <p:nvPr userDrawn="1"/>
        </p:nvSpPr>
        <p:spPr>
          <a:xfrm>
            <a:off x="695325" y="333375"/>
            <a:ext cx="10056092" cy="98528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de-DE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Mustertabelle</a:t>
            </a:r>
          </a:p>
        </p:txBody>
      </p:sp>
    </p:spTree>
    <p:extLst>
      <p:ext uri="{BB962C8B-B14F-4D97-AF65-F5344CB8AC3E}">
        <p14:creationId xmlns:p14="http://schemas.microsoft.com/office/powerpoint/2010/main" val="2675280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71A67A15-EB3D-B357-6153-033E99D34267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95325" y="4673892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extplatzhalter 23">
            <a:extLst>
              <a:ext uri="{FF2B5EF4-FFF2-40B4-BE49-F238E27FC236}">
                <a16:creationId xmlns:a16="http://schemas.microsoft.com/office/drawing/2014/main" id="{7951DB75-C581-BF8A-0FC7-DF33D2FBE04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4066055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12C0EA8B-EF64-0432-2FB0-872635D2E4F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487788"/>
            <a:ext cx="5156200" cy="5036837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EBECCF2-24E5-51A8-E7D9-E053B81C2C01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0585363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3A1DD6DF-B176-485D-B01F-0D026F51E4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CF0C306-39D7-4EAE-89DF-69763743BA67}"/>
              </a:ext>
            </a:extLst>
          </p:cNvPr>
          <p:cNvSpPr/>
          <p:nvPr userDrawn="1"/>
        </p:nvSpPr>
        <p:spPr>
          <a:xfrm>
            <a:off x="0" y="0"/>
            <a:ext cx="695326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5C513F-BDE5-4EEA-A208-17CFB8B9C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3803208"/>
            <a:ext cx="9697665" cy="1141439"/>
          </a:xfrm>
          <a:solidFill>
            <a:srgbClr val="BE9600">
              <a:alpha val="80000"/>
            </a:srgbClr>
          </a:solidFill>
        </p:spPr>
        <p:txBody>
          <a:bodyPr lIns="288000" tIns="144000" rIns="432000" bIns="144000" anchor="ctr">
            <a:normAutofit/>
          </a:bodyPr>
          <a:lstStyle>
            <a:lvl1pPr marL="717550" indent="0" algn="l">
              <a:buNone/>
              <a:defRPr sz="16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52A8061A-9228-4DB0-8D9D-1B65E6A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000" y="333374"/>
            <a:ext cx="9541821" cy="3205985"/>
          </a:xfrm>
        </p:spPr>
        <p:txBody>
          <a:bodyPr lIns="216000" tIns="0" rIns="0" bIns="108000" anchor="b">
            <a:noAutofit/>
          </a:bodyPr>
          <a:lstStyle>
            <a:lvl1pPr>
              <a:defRPr sz="4800" b="1" cap="all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379A18D-BDEC-4A1A-B4E8-0BBF0FB0AB3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991" y="5268397"/>
            <a:ext cx="1532709" cy="126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23556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2">
            <a:extLst>
              <a:ext uri="{FF2B5EF4-FFF2-40B4-BE49-F238E27FC236}">
                <a16:creationId xmlns:a16="http://schemas.microsoft.com/office/drawing/2014/main" id="{A29A4717-2733-B1CC-C548-EE7EB957DA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7338" y="0"/>
            <a:ext cx="11904662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/>
          <a:p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CCAB873-861B-47E3-BAE9-07181DA521FB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04937E-4444-4817-AF16-D7E7EA0FEA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A0C9CC46-BAE5-4171-9813-A78515AF72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999" y="5101588"/>
            <a:ext cx="10693822" cy="1141438"/>
          </a:xfrm>
          <a:solidFill>
            <a:srgbClr val="BE9600">
              <a:alpha val="80000"/>
            </a:srgbClr>
          </a:solidFill>
        </p:spPr>
        <p:txBody>
          <a:bodyPr lIns="396000" tIns="0" rIns="72000" bIns="0" anchor="ctr">
            <a:normAutofit/>
          </a:bodyPr>
          <a:lstStyle>
            <a:lvl1pPr>
              <a:defRPr sz="4800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8" name="Textplatzhalter 9">
            <a:extLst>
              <a:ext uri="{FF2B5EF4-FFF2-40B4-BE49-F238E27FC236}">
                <a16:creationId xmlns:a16="http://schemas.microsoft.com/office/drawing/2014/main" id="{E24BD797-BDE4-4F8B-BD63-88445F3046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5177433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1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51128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10801349" cy="44289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</p:spTree>
    <p:extLst>
      <p:ext uri="{BB962C8B-B14F-4D97-AF65-F5344CB8AC3E}">
        <p14:creationId xmlns:p14="http://schemas.microsoft.com/office/powerpoint/2010/main" val="175696987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4" y="2095625"/>
            <a:ext cx="5400675" cy="1850733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0" name="Textplatzhalter 23">
            <a:extLst>
              <a:ext uri="{FF2B5EF4-FFF2-40B4-BE49-F238E27FC236}">
                <a16:creationId xmlns:a16="http://schemas.microsoft.com/office/drawing/2014/main" id="{19A4112A-F23E-4E93-B0DE-E0650E1BFC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68187CB7-2C33-1C03-52A8-8996E6753E49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95325" y="4673892"/>
            <a:ext cx="5400675" cy="185073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extplatzhalter 23">
            <a:extLst>
              <a:ext uri="{FF2B5EF4-FFF2-40B4-BE49-F238E27FC236}">
                <a16:creationId xmlns:a16="http://schemas.microsoft.com/office/drawing/2014/main" id="{756228A2-CAF9-B1A1-1C97-DA91AB6BED6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4066055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CA1CEBC5-E31D-F865-99F9-F5B2C3A4B1C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40475" y="1487788"/>
            <a:ext cx="5156200" cy="5036837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85806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4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0801349" cy="33790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1" name="Textplatzhalter 20">
            <a:extLst>
              <a:ext uri="{FF2B5EF4-FFF2-40B4-BE49-F238E27FC236}">
                <a16:creationId xmlns:a16="http://schemas.microsoft.com/office/drawing/2014/main" id="{59E7F815-FED3-4D8F-9D9B-35CCAF3B263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rgbClr val="BE9600"/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112581632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5 ge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1B6BF6A4-FC91-4167-8F07-41431B226865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7D4156-B9EE-48B3-B002-FF1BD1B4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33375"/>
            <a:ext cx="10054800" cy="986400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605818-BCB5-4851-918D-4380EE7BB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BAA6193-522B-4DE7-B07C-2474178A85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235C822F-CC3C-4AC6-8713-E8BC4920D33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01463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8A8ACBD-7378-4E9B-B8F5-8AA7E85F464C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354981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213B05B4-8F80-42F2-99E5-82EFE1078C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5326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17" name="Bildplatzhalter 15">
            <a:extLst>
              <a:ext uri="{FF2B5EF4-FFF2-40B4-BE49-F238E27FC236}">
                <a16:creationId xmlns:a16="http://schemas.microsoft.com/office/drawing/2014/main" id="{0DDDB17B-0986-46FF-939D-242CCFD35E6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54981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18" name="Bildplatzhalter 15">
            <a:extLst>
              <a:ext uri="{FF2B5EF4-FFF2-40B4-BE49-F238E27FC236}">
                <a16:creationId xmlns:a16="http://schemas.microsoft.com/office/drawing/2014/main" id="{D46DB007-86EC-4631-9973-7E69665C066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14637" y="3041584"/>
            <a:ext cx="3482038" cy="191542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de-DE" dirty="0"/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C2C85D4D-1A11-4D5D-986E-8754B4B26D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2">
              <a:lumMod val="75000"/>
            </a:schemeClr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4570C8F3-09F4-4F6C-BDF3-B1F82DC969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5" name="Textplatzhalter 20">
            <a:extLst>
              <a:ext uri="{FF2B5EF4-FFF2-40B4-BE49-F238E27FC236}">
                <a16:creationId xmlns:a16="http://schemas.microsoft.com/office/drawing/2014/main" id="{9D0FAF78-2A5F-4E8E-B1EE-D7C42554953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rgbClr val="BE9600"/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</p:spTree>
    <p:extLst>
      <p:ext uri="{BB962C8B-B14F-4D97-AF65-F5344CB8AC3E}">
        <p14:creationId xmlns:p14="http://schemas.microsoft.com/office/powerpoint/2010/main" val="419449509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el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9C186D-B875-45B9-9C0A-1830A52B4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sp>
        <p:nvSpPr>
          <p:cNvPr id="5" name="Tabellenplatzhalter 4">
            <a:extLst>
              <a:ext uri="{FF2B5EF4-FFF2-40B4-BE49-F238E27FC236}">
                <a16:creationId xmlns:a16="http://schemas.microsoft.com/office/drawing/2014/main" id="{FA8D24D7-34CD-4ED1-8141-89BC9C1FC26A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95325" y="1628776"/>
            <a:ext cx="10801350" cy="4895850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48099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gelb Mus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graphicFrame>
        <p:nvGraphicFramePr>
          <p:cNvPr id="7" name="Tabellenplatzhalter 7">
            <a:extLst>
              <a:ext uri="{FF2B5EF4-FFF2-40B4-BE49-F238E27FC236}">
                <a16:creationId xmlns:a16="http://schemas.microsoft.com/office/drawing/2014/main" id="{215C28A5-80CD-4F42-9C77-C690E11449E6}"/>
              </a:ext>
            </a:extLst>
          </p:cNvPr>
          <p:cNvGraphicFramePr>
            <a:graphicFrameLocks/>
          </p:cNvGraphicFramePr>
          <p:nvPr userDrawn="1"/>
        </p:nvGraphicFramePr>
        <p:xfrm>
          <a:off x="695325" y="1628775"/>
          <a:ext cx="10801350" cy="2941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60270">
                  <a:extLst>
                    <a:ext uri="{9D8B030D-6E8A-4147-A177-3AD203B41FA5}">
                      <a16:colId xmlns:a16="http://schemas.microsoft.com/office/drawing/2014/main" val="3414773314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43605508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3205677931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51638767"/>
                    </a:ext>
                  </a:extLst>
                </a:gridCol>
                <a:gridCol w="2160270">
                  <a:extLst>
                    <a:ext uri="{9D8B030D-6E8A-4147-A177-3AD203B41FA5}">
                      <a16:colId xmlns:a16="http://schemas.microsoft.com/office/drawing/2014/main" val="411794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Titel 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16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5.1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6140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5.2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801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5.3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49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5.4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70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1.5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2.5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3.5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4.5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Inhalt 5.5</a:t>
                      </a:r>
                    </a:p>
                  </a:txBody>
                  <a:tcPr marL="108000" marR="108000" marT="108000" marB="1080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931053"/>
                  </a:ext>
                </a:extLst>
              </a:tr>
            </a:tbl>
          </a:graphicData>
        </a:graphic>
      </p:graphicFrame>
      <p:sp>
        <p:nvSpPr>
          <p:cNvPr id="10" name="Textfeld 9">
            <a:extLst>
              <a:ext uri="{FF2B5EF4-FFF2-40B4-BE49-F238E27FC236}">
                <a16:creationId xmlns:a16="http://schemas.microsoft.com/office/drawing/2014/main" id="{598141AE-B519-4BF8-86A2-54973B0ADDE5}"/>
              </a:ext>
            </a:extLst>
          </p:cNvPr>
          <p:cNvSpPr txBox="1"/>
          <p:nvPr userDrawn="1"/>
        </p:nvSpPr>
        <p:spPr>
          <a:xfrm>
            <a:off x="695325" y="333375"/>
            <a:ext cx="10056092" cy="985286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de-DE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Mustertabelle</a:t>
            </a:r>
          </a:p>
        </p:txBody>
      </p:sp>
    </p:spTree>
    <p:extLst>
      <p:ext uri="{BB962C8B-B14F-4D97-AF65-F5344CB8AC3E}">
        <p14:creationId xmlns:p14="http://schemas.microsoft.com/office/powerpoint/2010/main" val="326504600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2">
            <a:extLst>
              <a:ext uri="{FF2B5EF4-FFF2-40B4-BE49-F238E27FC236}">
                <a16:creationId xmlns:a16="http://schemas.microsoft.com/office/drawing/2014/main" id="{C2226DF2-778A-4612-9F78-6765D18406C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12192001" cy="6858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/>
          <a:p>
            <a:endParaRPr lang="de-DE"/>
          </a:p>
        </p:txBody>
      </p:sp>
      <p:sp>
        <p:nvSpPr>
          <p:cNvPr id="5" name="Textplatzhalter 9">
            <a:extLst>
              <a:ext uri="{FF2B5EF4-FFF2-40B4-BE49-F238E27FC236}">
                <a16:creationId xmlns:a16="http://schemas.microsoft.com/office/drawing/2014/main" id="{87F97911-DA70-4C70-822A-1814FBD79C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83600" y="302400"/>
            <a:ext cx="943200" cy="781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37EBD16-097C-4A05-9018-8E3005584E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342399"/>
            <a:ext cx="288000" cy="1440000"/>
          </a:xfrm>
          <a:prstGeom prst="rect">
            <a:avLst/>
          </a:prstGeom>
        </p:spPr>
        <p:txBody>
          <a:bodyPr vert="horz" wrap="none" lIns="36000" tIns="90000" rIns="36000" bIns="90000" rtlCol="0" anchor="b">
            <a:normAutofit/>
          </a:bodyPr>
          <a:lstStyle>
            <a:lvl1pPr algn="ct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6194086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4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8775"/>
            <a:ext cx="10801349" cy="33790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12" name="Textplatzhalter 20">
            <a:extLst>
              <a:ext uri="{FF2B5EF4-FFF2-40B4-BE49-F238E27FC236}">
                <a16:creationId xmlns:a16="http://schemas.microsoft.com/office/drawing/2014/main" id="{783FE90B-8144-4EE7-83DD-1BF890852B5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1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3E07709-F5D6-04F5-13BA-175ED852645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645155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 dirty="0"/>
              <a:t>Click here to insert chart title</a:t>
            </a:r>
            <a:endParaRPr lang="en-GB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485873" y="1590832"/>
            <a:ext cx="11218279" cy="4336996"/>
          </a:xfrm>
        </p:spPr>
        <p:txBody>
          <a:bodyPr/>
          <a:lstStyle/>
          <a:p>
            <a:pPr lvl="0"/>
            <a:r>
              <a:rPr lang="en-GB" noProof="0" dirty="0"/>
              <a:t>Click here to insert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Eisfelder et al. •  NDVI time series over Europe from 40 years of AVHRR data – the TIMELINE NDVI product • 24/05/2022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r>
              <a:rPr lang="en-GB" noProof="0"/>
              <a:t>DLR.de  •  Chart </a:t>
            </a:r>
            <a:fld id="{A5AC3FBE-A647-41C9-A8C3-4435ED4FC895}" type="slidenum">
              <a:rPr lang="en-GB" noProof="0" smtClean="0"/>
              <a:pPr>
                <a:defRPr/>
              </a:pPr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906930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5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1B6BF6A4-FC91-4167-8F07-41431B226865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7D4156-B9EE-48B3-B002-FF1BD1B4E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333375"/>
            <a:ext cx="10054800" cy="986400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605818-BCB5-4851-918D-4380EE7BB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BAA6193-522B-4DE7-B07C-2474178A85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235C822F-CC3C-4AC6-8713-E8BC4920D33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014636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A8A8ACBD-7378-4E9B-B8F5-8AA7E85F464C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354981" y="2095626"/>
            <a:ext cx="3482038" cy="82391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213B05B4-8F80-42F2-99E5-82EFE1078C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5326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>
              <a:defRPr sz="1600"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17" name="Bildplatzhalter 15">
            <a:extLst>
              <a:ext uri="{FF2B5EF4-FFF2-40B4-BE49-F238E27FC236}">
                <a16:creationId xmlns:a16="http://schemas.microsoft.com/office/drawing/2014/main" id="{0DDDB17B-0986-46FF-939D-242CCFD35E6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54981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>
              <a:defRPr sz="1600"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18" name="Bildplatzhalter 15">
            <a:extLst>
              <a:ext uri="{FF2B5EF4-FFF2-40B4-BE49-F238E27FC236}">
                <a16:creationId xmlns:a16="http://schemas.microsoft.com/office/drawing/2014/main" id="{D46DB007-86EC-4631-9973-7E69665C066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14637" y="3041584"/>
            <a:ext cx="3482038" cy="1915428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>
            <a:lvl1pPr>
              <a:defRPr sz="1600"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B1415D85-ECEE-44AA-B226-4998B44E25D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7999" y="5245768"/>
            <a:ext cx="11208676" cy="1278857"/>
          </a:xfrm>
          <a:solidFill>
            <a:schemeClr val="accent1">
              <a:lumMod val="50000"/>
            </a:schemeClr>
          </a:solidFill>
        </p:spPr>
        <p:txBody>
          <a:bodyPr tIns="144000"/>
          <a:lstStyle>
            <a:lvl1pPr marL="539750" indent="-231775" defTabSz="539750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marL="539750" indent="-231775" defTabSz="539750">
              <a:lnSpc>
                <a:spcPct val="10000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2pPr>
            <a:lvl3pPr marL="539750" indent="-231775" defTabSz="539750"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marL="539750" indent="-231775" defTabSz="539750">
              <a:defRPr/>
            </a:lvl4pPr>
            <a:lvl5pPr marL="539750" indent="-231775" defTabSz="539750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C2C85D4D-1A11-4D5D-986E-8754B4B26D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325" y="1487788"/>
            <a:ext cx="3482038" cy="439824"/>
          </a:xfr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</a:t>
            </a:r>
          </a:p>
        </p:txBody>
      </p:sp>
      <p:pic>
        <p:nvPicPr>
          <p:cNvPr id="26" name="Grafik 25">
            <a:extLst>
              <a:ext uri="{FF2B5EF4-FFF2-40B4-BE49-F238E27FC236}">
                <a16:creationId xmlns:a16="http://schemas.microsoft.com/office/drawing/2014/main" id="{4570C8F3-09F4-4F6C-BDF3-B1F82DC969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E424654-2778-EA1B-0192-6D8875E1171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66786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6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0DB6F92-3F9C-4AAE-8E91-FA9B6A8B9CD6}"/>
              </a:ext>
            </a:extLst>
          </p:cNvPr>
          <p:cNvSpPr/>
          <p:nvPr userDrawn="1"/>
        </p:nvSpPr>
        <p:spPr>
          <a:xfrm>
            <a:off x="-1" y="0"/>
            <a:ext cx="288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D6C63F-3884-45FC-8DE4-73068BFE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E243AE-4939-4DED-AAB6-88EFB5F7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800" y="1628775"/>
            <a:ext cx="5400000" cy="4896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042934-6DB9-4975-858F-6A2DF94E1A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0B65C82-54AD-42F3-A4B0-D8BBEFD38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3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191817E-6423-D72F-7A29-7C696C78E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4E12AEFA-037C-13A6-D9D9-349DFD23D7F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40475" y="1628625"/>
            <a:ext cx="5156200" cy="4896000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>
            <a:lvl1pPr>
              <a:defRPr>
                <a:solidFill>
                  <a:srgbClr val="D9117E"/>
                </a:solidFill>
              </a:defRPr>
            </a:lvl1pPr>
          </a:lstStyle>
          <a:p>
            <a:r>
              <a:rPr lang="de-DE" dirty="0"/>
              <a:t>Platzhaltermotiv ersetzen</a:t>
            </a:r>
          </a:p>
        </p:txBody>
      </p:sp>
    </p:spTree>
    <p:extLst>
      <p:ext uri="{BB962C8B-B14F-4D97-AF65-F5344CB8AC3E}">
        <p14:creationId xmlns:p14="http://schemas.microsoft.com/office/powerpoint/2010/main" val="3625971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bla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81FCDC8-3081-4340-AF3B-5B61880598E5}"/>
              </a:ext>
            </a:extLst>
          </p:cNvPr>
          <p:cNvSpPr/>
          <p:nvPr userDrawn="1"/>
        </p:nvSpPr>
        <p:spPr>
          <a:xfrm>
            <a:off x="-1" y="-2406"/>
            <a:ext cx="12192001" cy="68604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9C186D-B875-45B9-9C0A-1830A52B4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333375"/>
            <a:ext cx="10056093" cy="98528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7C04B8-FAE9-4576-9D50-12084ACA0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DABB7-F9A6-4A4D-9415-296AC5E687F8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6948ECD-4444-4227-81E3-3211A0E717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21" y="301132"/>
            <a:ext cx="943879" cy="779542"/>
          </a:xfrm>
          <a:prstGeom prst="rect">
            <a:avLst/>
          </a:prstGeom>
        </p:spPr>
      </p:pic>
      <p:sp>
        <p:nvSpPr>
          <p:cNvPr id="11" name="Tabellenplatzhalter 4">
            <a:extLst>
              <a:ext uri="{FF2B5EF4-FFF2-40B4-BE49-F238E27FC236}">
                <a16:creationId xmlns:a16="http://schemas.microsoft.com/office/drawing/2014/main" id="{E454AC21-5CA9-4DCD-9E64-33EE941B0352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95325" y="1628776"/>
            <a:ext cx="10801350" cy="4895850"/>
          </a:xfrm>
        </p:spPr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7AA41E4-A17D-03A8-9521-4B67C9D8428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133429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9.xml"/><Relationship Id="rId26" Type="http://schemas.openxmlformats.org/officeDocument/2006/relationships/slideLayout" Target="../slideLayouts/slideLayout57.xml"/><Relationship Id="rId3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52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5" Type="http://schemas.openxmlformats.org/officeDocument/2006/relationships/slideLayout" Target="../slideLayouts/slideLayout56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20" Type="http://schemas.openxmlformats.org/officeDocument/2006/relationships/slideLayout" Target="../slideLayouts/slideLayout51.xml"/><Relationship Id="rId29" Type="http://schemas.openxmlformats.org/officeDocument/2006/relationships/slideLayout" Target="../slideLayouts/slideLayout60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55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23" Type="http://schemas.openxmlformats.org/officeDocument/2006/relationships/slideLayout" Target="../slideLayouts/slideLayout54.xml"/><Relationship Id="rId28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50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Relationship Id="rId22" Type="http://schemas.openxmlformats.org/officeDocument/2006/relationships/slideLayout" Target="../slideLayouts/slideLayout53.xml"/><Relationship Id="rId27" Type="http://schemas.openxmlformats.org/officeDocument/2006/relationships/slideLayout" Target="../slideLayouts/slideLayout58.xml"/><Relationship Id="rId30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CA21C0A-576F-4448-A405-945F7FEA5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333375"/>
            <a:ext cx="10056093" cy="9852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CDA8A30-87AB-49C6-AE8C-F7B24CECFA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5" y="1628775"/>
            <a:ext cx="10801349" cy="4895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096809-C3E5-439C-AF0A-E75CD81D7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342399"/>
            <a:ext cx="288000" cy="1440000"/>
          </a:xfrm>
          <a:prstGeom prst="rect">
            <a:avLst/>
          </a:prstGeom>
        </p:spPr>
        <p:txBody>
          <a:bodyPr vert="horz" wrap="none" lIns="36000" tIns="90000" rIns="36000" bIns="90000" rtlCol="0" anchor="b">
            <a:normAutofit/>
          </a:bodyPr>
          <a:lstStyle>
            <a:lvl1pPr algn="ct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8822AB-459F-739F-855B-F69C7435C1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5325" y="6544945"/>
            <a:ext cx="4114800" cy="2577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/>
              <a:t>Name des Vortragenden, Institut, Datum</a:t>
            </a:r>
          </a:p>
        </p:txBody>
      </p:sp>
    </p:spTree>
    <p:extLst>
      <p:ext uri="{BB962C8B-B14F-4D97-AF65-F5344CB8AC3E}">
        <p14:creationId xmlns:p14="http://schemas.microsoft.com/office/powerpoint/2010/main" val="3929396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>
              <a:lumMod val="50000"/>
              <a:lumOff val="50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8">
          <p15:clr>
            <a:srgbClr val="F26B43"/>
          </p15:clr>
        </p15:guide>
        <p15:guide id="2" orient="horz" pos="210">
          <p15:clr>
            <a:srgbClr val="F26B43"/>
          </p15:clr>
        </p15:guide>
        <p15:guide id="3" pos="7242">
          <p15:clr>
            <a:srgbClr val="F26B43"/>
          </p15:clr>
        </p15:guide>
        <p15:guide id="4" orient="horz" pos="1026">
          <p15:clr>
            <a:srgbClr val="F26B43"/>
          </p15:clr>
        </p15:guide>
        <p15:guide id="5" orient="horz" pos="4110">
          <p15:clr>
            <a:srgbClr val="F26B43"/>
          </p15:clr>
        </p15:guide>
        <p15:guide id="6" orient="horz" pos="935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CA21C0A-576F-4448-A405-945F7FEA5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333375"/>
            <a:ext cx="10056093" cy="9852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CDA8A30-87AB-49C6-AE8C-F7B24CECFA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5" y="1628775"/>
            <a:ext cx="10801349" cy="4895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096809-C3E5-439C-AF0A-E75CD81D7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342399"/>
            <a:ext cx="288000" cy="1440000"/>
          </a:xfrm>
          <a:prstGeom prst="rect">
            <a:avLst/>
          </a:prstGeom>
        </p:spPr>
        <p:txBody>
          <a:bodyPr vert="horz" wrap="none" lIns="36000" tIns="90000" rIns="36000" bIns="90000" rtlCol="0" anchor="b">
            <a:normAutofit/>
          </a:bodyPr>
          <a:lstStyle>
            <a:lvl1pPr algn="ct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0ADABB7-F9A6-4A4D-9415-296AC5E687F8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9622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  <p:sldLayoutId id="2147483710" r:id="rId18"/>
    <p:sldLayoutId id="2147483711" r:id="rId19"/>
    <p:sldLayoutId id="2147483712" r:id="rId20"/>
    <p:sldLayoutId id="2147483713" r:id="rId21"/>
    <p:sldLayoutId id="2147483714" r:id="rId22"/>
    <p:sldLayoutId id="2147483715" r:id="rId23"/>
    <p:sldLayoutId id="2147483716" r:id="rId24"/>
    <p:sldLayoutId id="2147483717" r:id="rId25"/>
    <p:sldLayoutId id="2147483718" r:id="rId26"/>
    <p:sldLayoutId id="2147483719" r:id="rId27"/>
    <p:sldLayoutId id="2147483720" r:id="rId28"/>
    <p:sldLayoutId id="2147483721" r:id="rId2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>
              <a:lumMod val="50000"/>
              <a:lumOff val="50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8">
          <p15:clr>
            <a:srgbClr val="F26B43"/>
          </p15:clr>
        </p15:guide>
        <p15:guide id="2" orient="horz" pos="210">
          <p15:clr>
            <a:srgbClr val="F26B43"/>
          </p15:clr>
        </p15:guide>
        <p15:guide id="3" pos="7242">
          <p15:clr>
            <a:srgbClr val="F26B43"/>
          </p15:clr>
        </p15:guide>
        <p15:guide id="4" orient="horz" pos="1026">
          <p15:clr>
            <a:srgbClr val="F26B43"/>
          </p15:clr>
        </p15:guide>
        <p15:guide id="5" orient="horz" pos="4110">
          <p15:clr>
            <a:srgbClr val="F26B43"/>
          </p15:clr>
        </p15:guide>
        <p15:guide id="6" orient="horz" pos="93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1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1AA03A4A-FF3C-46DA-9AA7-9489606AA4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6" y="4069097"/>
            <a:ext cx="9697665" cy="1141439"/>
          </a:xfrm>
        </p:spPr>
        <p:txBody>
          <a:bodyPr>
            <a:normAutofit/>
          </a:bodyPr>
          <a:lstStyle/>
          <a:p>
            <a:r>
              <a:rPr lang="de-DE" dirty="0"/>
              <a:t>12.03.2024</a:t>
            </a:r>
          </a:p>
          <a:p>
            <a:r>
              <a:rPr lang="de-DE" dirty="0"/>
              <a:t>Laura Obrecht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E07DBA57-3752-430E-B30A-C895D1145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9999" y="493085"/>
            <a:ext cx="10170975" cy="3221856"/>
          </a:xfrm>
        </p:spPr>
        <p:txBody>
          <a:bodyPr>
            <a:noAutofit/>
          </a:bodyPr>
          <a:lstStyle/>
          <a:p>
            <a:r>
              <a:rPr lang="en-US" sz="4000" cap="none" dirty="0"/>
              <a:t>Floral biodiversity estimation of grasslands in Franconia using Sentinel-2</a:t>
            </a:r>
            <a:endParaRPr lang="de-DE" sz="4000" cap="non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C2BDBDE-F334-4437-B27B-E97023A05C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26730" y="5767756"/>
            <a:ext cx="1905764" cy="83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815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4BCC5-5F70-4800-E80D-2DEEE4CB7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RF trained with Mowing Data only</a:t>
            </a:r>
          </a:p>
        </p:txBody>
      </p:sp>
      <p:pic>
        <p:nvPicPr>
          <p:cNvPr id="11" name="Content Placeholder 10" descr="A graph of different types of data&#10;&#10;Description automatically generated with medium confidence">
            <a:extLst>
              <a:ext uri="{FF2B5EF4-FFF2-40B4-BE49-F238E27FC236}">
                <a16:creationId xmlns:a16="http://schemas.microsoft.com/office/drawing/2014/main" id="{3E3AF140-8BEC-2143-0414-CA303A55FC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738" y="1333291"/>
            <a:ext cx="4895850" cy="4895850"/>
          </a:xfrm>
        </p:spPr>
      </p:pic>
      <p:pic>
        <p:nvPicPr>
          <p:cNvPr id="13" name="Picture 12" descr="A graph with numbers and a line&#10;&#10;Description automatically generated">
            <a:extLst>
              <a:ext uri="{FF2B5EF4-FFF2-40B4-BE49-F238E27FC236}">
                <a16:creationId xmlns:a16="http://schemas.microsoft.com/office/drawing/2014/main" id="{F175FDA1-4972-87EB-E9D2-3BC595527B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182704"/>
            <a:ext cx="5197024" cy="5197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375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9967B-D74A-7154-1858-7825AFE32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RF trained with Reflectance and Mowing Data</a:t>
            </a:r>
          </a:p>
        </p:txBody>
      </p:sp>
      <p:pic>
        <p:nvPicPr>
          <p:cNvPr id="6" name="Content Placeholder 5" descr="A graph of different sizes and colors&#10;&#10;Description automatically generated with medium confidence">
            <a:extLst>
              <a:ext uri="{FF2B5EF4-FFF2-40B4-BE49-F238E27FC236}">
                <a16:creationId xmlns:a16="http://schemas.microsoft.com/office/drawing/2014/main" id="{4ED2B041-20EE-E1FC-D9D5-3993E7053C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22" y="1483878"/>
            <a:ext cx="4895850" cy="489585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687EBD-CBDE-BF8D-C910-86381A348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0275" y="1274327"/>
            <a:ext cx="5105401" cy="5105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942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0CCC4B-2F9A-4954-AE71-8B66E9999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333375"/>
            <a:ext cx="10236834" cy="985286"/>
          </a:xfrm>
        </p:spPr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5" name="Foliennummernplatzhalter 3">
            <a:extLst>
              <a:ext uri="{FF2B5EF4-FFF2-40B4-BE49-F238E27FC236}">
                <a16:creationId xmlns:a16="http://schemas.microsoft.com/office/drawing/2014/main" id="{2C9DFC72-273B-41EB-99CF-311301582D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0" y="5342399"/>
            <a:ext cx="288000" cy="144000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0ADABB7-F9A6-4A4D-9415-296AC5E687F8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C280C03-4EAF-4993-838C-A37926668D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627200"/>
            <a:ext cx="7614285" cy="489585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7FE8A62-1839-463F-802F-FD84D07B78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8201" y="1714500"/>
            <a:ext cx="3429000" cy="3429000"/>
          </a:xfrm>
          <a:prstGeom prst="rect">
            <a:avLst/>
          </a:prstGeom>
        </p:spPr>
      </p:pic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0D39DCE-103A-4082-1299-AEEE97701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5324" y="6544945"/>
            <a:ext cx="5232865" cy="257774"/>
          </a:xfrm>
        </p:spPr>
        <p:txBody>
          <a:bodyPr/>
          <a:lstStyle/>
          <a:p>
            <a:r>
              <a:rPr lang="de-DE" dirty="0"/>
              <a:t>Laura Obrecht, German Remote </a:t>
            </a:r>
            <a:r>
              <a:rPr lang="de-DE" dirty="0" err="1"/>
              <a:t>Sensing</a:t>
            </a:r>
            <a:r>
              <a:rPr lang="de-DE" dirty="0"/>
              <a:t> Data Center (DFD-LAX), 30.05.2023</a:t>
            </a:r>
          </a:p>
        </p:txBody>
      </p:sp>
    </p:spTree>
    <p:extLst>
      <p:ext uri="{BB962C8B-B14F-4D97-AF65-F5344CB8AC3E}">
        <p14:creationId xmlns:p14="http://schemas.microsoft.com/office/powerpoint/2010/main" val="1943833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42EE4-646B-9488-DAF3-D7A79EBC5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Workflow</a:t>
            </a:r>
          </a:p>
        </p:txBody>
      </p:sp>
      <p:pic>
        <p:nvPicPr>
          <p:cNvPr id="6" name="Content Placeholder 5" descr="A diagram of a model&#10;&#10;Description automatically generated">
            <a:extLst>
              <a:ext uri="{FF2B5EF4-FFF2-40B4-BE49-F238E27FC236}">
                <a16:creationId xmlns:a16="http://schemas.microsoft.com/office/drawing/2014/main" id="{026ECEB8-59A3-5783-D391-66B8B3FD88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693" y="1196879"/>
            <a:ext cx="4387725" cy="4895850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098419-7057-BACD-A966-D6554D5A11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8349" y="1548105"/>
            <a:ext cx="5743575" cy="17046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2A58916-ECF9-5612-44C2-474BF98549A6}"/>
              </a:ext>
            </a:extLst>
          </p:cNvPr>
          <p:cNvSpPr txBox="1"/>
          <p:nvPr/>
        </p:nvSpPr>
        <p:spPr>
          <a:xfrm>
            <a:off x="5928188" y="3305175"/>
            <a:ext cx="57435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b="1" dirty="0"/>
              <a:t>Figure</a:t>
            </a:r>
            <a:r>
              <a:rPr lang="en-GB" sz="900" dirty="0"/>
              <a:t>. Monthly aggregated Reflectance (2022-2023), input to Random Forest. (Screenshot from RStudio)</a:t>
            </a:r>
          </a:p>
        </p:txBody>
      </p:sp>
    </p:spTree>
    <p:extLst>
      <p:ext uri="{BB962C8B-B14F-4D97-AF65-F5344CB8AC3E}">
        <p14:creationId xmlns:p14="http://schemas.microsoft.com/office/powerpoint/2010/main" val="2375895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3D8FB-8EE9-4C05-B715-06B33F1B5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Alpha </a:t>
            </a:r>
            <a:r>
              <a:rPr lang="de-DE" dirty="0" err="1"/>
              <a:t>Diversity</a:t>
            </a:r>
            <a:r>
              <a:rPr lang="de-DE" dirty="0"/>
              <a:t> Indices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E6399-A5F8-904F-8E7C-3542D0DCF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095625"/>
            <a:ext cx="4661983" cy="3840369"/>
          </a:xfrm>
        </p:spPr>
        <p:txBody>
          <a:bodyPr>
            <a:normAutofit/>
          </a:bodyPr>
          <a:lstStyle/>
          <a:p>
            <a:r>
              <a:rPr lang="de-DE" sz="2000" dirty="0" err="1"/>
              <a:t>Species</a:t>
            </a:r>
            <a:r>
              <a:rPr lang="de-DE" sz="2000" dirty="0"/>
              <a:t> </a:t>
            </a:r>
            <a:r>
              <a:rPr lang="de-DE" sz="2000" dirty="0" err="1"/>
              <a:t>Number</a:t>
            </a:r>
            <a:r>
              <a:rPr lang="de-DE" sz="2000" dirty="0"/>
              <a:t> </a:t>
            </a:r>
            <a:r>
              <a:rPr lang="de-DE" sz="2000" dirty="0" err="1"/>
              <a:t>closest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„Normalverteilung“</a:t>
            </a:r>
          </a:p>
          <a:p>
            <a:r>
              <a:rPr lang="de-DE" sz="2000" dirty="0"/>
              <a:t>Best </a:t>
            </a:r>
            <a:r>
              <a:rPr lang="de-DE" sz="2000" dirty="0" err="1"/>
              <a:t>Predictor</a:t>
            </a:r>
            <a:r>
              <a:rPr lang="de-DE" sz="2000" dirty="0"/>
              <a:t>, </a:t>
            </a:r>
            <a:r>
              <a:rPr lang="de-DE" sz="2000" dirty="0" err="1"/>
              <a:t>followed</a:t>
            </a:r>
            <a:r>
              <a:rPr lang="de-DE" sz="2000" dirty="0"/>
              <a:t> </a:t>
            </a:r>
            <a:r>
              <a:rPr lang="de-DE" sz="2000" dirty="0" err="1"/>
              <a:t>by</a:t>
            </a:r>
            <a:r>
              <a:rPr lang="de-DE" sz="2000" dirty="0"/>
              <a:t> Shannon Index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7D1B81-7C0E-A754-3844-8126A649B75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4905C1-DC8D-5165-F3C7-C3804D17735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 dirty="0"/>
              <a:t>Name des Vortragenden, Institut, Datum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6ADE646-27AE-4864-C22A-8D7AAE88B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8930" y="1927612"/>
            <a:ext cx="6185647" cy="4329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288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665CF-4026-BC4B-8E61-DDD3D7604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Random Forest Predictors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E3752B-08B6-BA3A-6A22-5CBFB452A8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Training and Testing with data from Lower Franconia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72202D-621D-AB4B-D21D-2B093AD259FD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GB" dirty="0"/>
              <a:t>Mowing Frequency, DOY of first Cut as additional Predictors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341802-C31A-8523-3F04-C526FCF3DC39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GB" dirty="0"/>
              <a:t>Training and Testing with data from Lower Franconia and </a:t>
            </a:r>
            <a:r>
              <a:rPr lang="en-GB" dirty="0" err="1"/>
              <a:t>Ammer</a:t>
            </a:r>
            <a:r>
              <a:rPr lang="en-GB" dirty="0"/>
              <a:t> Catchment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A35C34C-E2E9-4F89-8B98-C9925C566B2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C33E7CD6-0EE0-A03B-6952-AFB0450AE39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GB" dirty="0"/>
              <a:t>Name des </a:t>
            </a:r>
            <a:r>
              <a:rPr lang="en-GB" dirty="0" err="1"/>
              <a:t>Vortragenden</a:t>
            </a:r>
            <a:r>
              <a:rPr lang="en-GB" dirty="0"/>
              <a:t>, </a:t>
            </a:r>
            <a:r>
              <a:rPr lang="en-GB" dirty="0" err="1"/>
              <a:t>Institut</a:t>
            </a:r>
            <a:r>
              <a:rPr lang="en-GB" dirty="0"/>
              <a:t>, Datum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C736FF7-DB76-4887-770A-851F417B0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326" y="2919538"/>
            <a:ext cx="3320037" cy="234778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1D4243C-39C0-FD77-E27D-4D67A0F019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5024" y="2997775"/>
            <a:ext cx="3161952" cy="223599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B6F09BE-B57D-777A-B35F-56F14E964D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6024" y="2935081"/>
            <a:ext cx="3250607" cy="229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27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1ECD0-5D6E-1889-16AE-FD05A7A14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S2 Time Series extracted at </a:t>
            </a:r>
            <a:r>
              <a:rPr lang="en-GB" dirty="0" err="1"/>
              <a:t>Center</a:t>
            </a:r>
            <a:r>
              <a:rPr lang="en-GB" dirty="0"/>
              <a:t> Pixel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49C221-D0D9-399C-821A-1DF36CF518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64731" y="1318661"/>
            <a:ext cx="5262537" cy="489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843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D166C-4A25-85F8-5A87-2E01E57A8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Monthly </a:t>
            </a:r>
            <a:r>
              <a:rPr lang="de-DE" dirty="0" err="1"/>
              <a:t>Compositing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S2 </a:t>
            </a:r>
            <a:r>
              <a:rPr lang="de-DE" dirty="0" err="1"/>
              <a:t>Reflectance</a:t>
            </a:r>
            <a:r>
              <a:rPr lang="de-DE" dirty="0"/>
              <a:t> per Band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E8BF6-FBF1-056C-8050-8856EF2BA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6" y="2095625"/>
            <a:ext cx="4351137" cy="4429000"/>
          </a:xfrm>
        </p:spPr>
        <p:txBody>
          <a:bodyPr>
            <a:normAutofit/>
          </a:bodyPr>
          <a:lstStyle/>
          <a:p>
            <a:r>
              <a:rPr lang="de-DE" sz="2000" dirty="0"/>
              <a:t>Goal </a:t>
            </a:r>
            <a:r>
              <a:rPr lang="de-DE" sz="2000" dirty="0" err="1"/>
              <a:t>is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</a:t>
            </a:r>
            <a:r>
              <a:rPr lang="de-DE" sz="2000" dirty="0" err="1"/>
              <a:t>ensure</a:t>
            </a:r>
            <a:r>
              <a:rPr lang="de-DE" sz="2000" dirty="0"/>
              <a:t> </a:t>
            </a:r>
            <a:r>
              <a:rPr lang="de-DE" sz="2000" dirty="0" err="1"/>
              <a:t>that</a:t>
            </a:r>
            <a:r>
              <a:rPr lang="de-DE" sz="2000" dirty="0"/>
              <a:t> RF </a:t>
            </a:r>
            <a:r>
              <a:rPr lang="de-DE" sz="2000" dirty="0" err="1"/>
              <a:t>is</a:t>
            </a:r>
            <a:r>
              <a:rPr lang="de-DE" sz="2000" dirty="0"/>
              <a:t> </a:t>
            </a:r>
            <a:r>
              <a:rPr lang="de-DE" sz="2000" b="1" dirty="0"/>
              <a:t>not </a:t>
            </a:r>
            <a:r>
              <a:rPr lang="de-DE" sz="2000" b="1" dirty="0" err="1"/>
              <a:t>trained</a:t>
            </a:r>
            <a:r>
              <a:rPr lang="de-DE" sz="2000" b="1" dirty="0"/>
              <a:t>/</a:t>
            </a:r>
            <a:r>
              <a:rPr lang="de-DE" sz="2000" b="1" dirty="0" err="1"/>
              <a:t>influenced</a:t>
            </a:r>
            <a:r>
              <a:rPr lang="de-DE" sz="2000" b="1" dirty="0"/>
              <a:t> </a:t>
            </a:r>
            <a:r>
              <a:rPr lang="de-DE" sz="2000" b="1" dirty="0" err="1"/>
              <a:t>by</a:t>
            </a:r>
            <a:r>
              <a:rPr lang="de-DE" sz="2000" b="1" dirty="0"/>
              <a:t> </a:t>
            </a:r>
            <a:r>
              <a:rPr lang="de-DE" sz="2000" b="1" dirty="0" err="1"/>
              <a:t>Mowing</a:t>
            </a:r>
            <a:r>
              <a:rPr lang="de-DE" sz="2000" b="1" dirty="0"/>
              <a:t> Events/</a:t>
            </a:r>
            <a:r>
              <a:rPr lang="de-DE" sz="2000" b="1" dirty="0" err="1"/>
              <a:t>Frequency</a:t>
            </a:r>
            <a:endParaRPr lang="de-DE" sz="2000" b="1" dirty="0"/>
          </a:p>
          <a:p>
            <a:r>
              <a:rPr lang="de-DE" sz="2000" dirty="0"/>
              <a:t>Bands </a:t>
            </a:r>
            <a:r>
              <a:rPr lang="de-DE" sz="2000" dirty="0" err="1"/>
              <a:t>increasing</a:t>
            </a:r>
            <a:r>
              <a:rPr lang="de-DE" sz="2000" dirty="0"/>
              <a:t> after </a:t>
            </a:r>
            <a:r>
              <a:rPr lang="de-DE" sz="2000" dirty="0" err="1"/>
              <a:t>mowing</a:t>
            </a:r>
            <a:r>
              <a:rPr lang="de-DE" sz="2000" dirty="0"/>
              <a:t> </a:t>
            </a:r>
            <a:r>
              <a:rPr lang="de-DE" sz="2000" dirty="0" err="1"/>
              <a:t>are</a:t>
            </a:r>
            <a:r>
              <a:rPr lang="de-DE" sz="2000" dirty="0"/>
              <a:t> </a:t>
            </a:r>
            <a:r>
              <a:rPr lang="de-DE" sz="2000" dirty="0" err="1"/>
              <a:t>composited</a:t>
            </a:r>
            <a:r>
              <a:rPr lang="de-DE" sz="2000" dirty="0"/>
              <a:t> </a:t>
            </a:r>
            <a:r>
              <a:rPr lang="de-DE" sz="2000" dirty="0" err="1"/>
              <a:t>as</a:t>
            </a:r>
            <a:r>
              <a:rPr lang="de-DE" sz="2000" dirty="0"/>
              <a:t> </a:t>
            </a:r>
            <a:r>
              <a:rPr lang="de-DE" sz="2000" dirty="0" err="1"/>
              <a:t>minimum</a:t>
            </a:r>
            <a:r>
              <a:rPr lang="de-DE" sz="2000" dirty="0"/>
              <a:t> </a:t>
            </a:r>
            <a:r>
              <a:rPr lang="de-DE" sz="2000" dirty="0" err="1"/>
              <a:t>composites</a:t>
            </a:r>
            <a:r>
              <a:rPr lang="de-DE" sz="2000" dirty="0"/>
              <a:t>, bands </a:t>
            </a:r>
            <a:r>
              <a:rPr lang="de-DE" sz="2000" dirty="0" err="1"/>
              <a:t>decreasing</a:t>
            </a:r>
            <a:r>
              <a:rPr lang="de-DE" sz="2000" dirty="0"/>
              <a:t> </a:t>
            </a:r>
            <a:r>
              <a:rPr lang="de-DE" sz="2000" dirty="0" err="1"/>
              <a:t>are</a:t>
            </a:r>
            <a:r>
              <a:rPr lang="de-DE" sz="2000" dirty="0"/>
              <a:t> </a:t>
            </a:r>
            <a:r>
              <a:rPr lang="de-DE" sz="2000" dirty="0" err="1"/>
              <a:t>composited</a:t>
            </a:r>
            <a:r>
              <a:rPr lang="de-DE" sz="2000" dirty="0"/>
              <a:t> </a:t>
            </a:r>
            <a:r>
              <a:rPr lang="de-DE" sz="2000" dirty="0" err="1"/>
              <a:t>as</a:t>
            </a:r>
            <a:r>
              <a:rPr lang="de-DE" sz="2000" dirty="0"/>
              <a:t> maximum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79E770-A9D0-38F1-A6E1-20259CD584F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Trend per Band after Cut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648D27-BDC9-823F-FDD6-3EEF756EC9A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/>
              <a:t>Name des Vortragenden, Institut, Datum</a:t>
            </a:r>
            <a:endParaRPr lang="de-DE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AEC6C2B-EABD-CC53-E0EB-DADC45AC32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6463" y="1487788"/>
            <a:ext cx="6712765" cy="537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550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3890A-E24B-29A1-5C6F-C60A180A1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Comparison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Compositing</a:t>
            </a:r>
            <a:r>
              <a:rPr lang="de-DE" dirty="0"/>
              <a:t> Methods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ECD3BA7-CE72-BEC8-266A-81D7EC830A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0021440"/>
              </p:ext>
            </p:extLst>
          </p:nvPr>
        </p:nvGraphicFramePr>
        <p:xfrm>
          <a:off x="971606" y="1103381"/>
          <a:ext cx="9503532" cy="5292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30767">
                  <a:extLst>
                    <a:ext uri="{9D8B030D-6E8A-4147-A177-3AD203B41FA5}">
                      <a16:colId xmlns:a16="http://schemas.microsoft.com/office/drawing/2014/main" val="2559761489"/>
                    </a:ext>
                  </a:extLst>
                </a:gridCol>
                <a:gridCol w="989704">
                  <a:extLst>
                    <a:ext uri="{9D8B030D-6E8A-4147-A177-3AD203B41FA5}">
                      <a16:colId xmlns:a16="http://schemas.microsoft.com/office/drawing/2014/main" val="1164030386"/>
                    </a:ext>
                  </a:extLst>
                </a:gridCol>
                <a:gridCol w="946673">
                  <a:extLst>
                    <a:ext uri="{9D8B030D-6E8A-4147-A177-3AD203B41FA5}">
                      <a16:colId xmlns:a16="http://schemas.microsoft.com/office/drawing/2014/main" val="2051769797"/>
                    </a:ext>
                  </a:extLst>
                </a:gridCol>
                <a:gridCol w="856648">
                  <a:extLst>
                    <a:ext uri="{9D8B030D-6E8A-4147-A177-3AD203B41FA5}">
                      <a16:colId xmlns:a16="http://schemas.microsoft.com/office/drawing/2014/main" val="3079468289"/>
                    </a:ext>
                  </a:extLst>
                </a:gridCol>
                <a:gridCol w="1055948">
                  <a:extLst>
                    <a:ext uri="{9D8B030D-6E8A-4147-A177-3AD203B41FA5}">
                      <a16:colId xmlns:a16="http://schemas.microsoft.com/office/drawing/2014/main" val="1350575152"/>
                    </a:ext>
                  </a:extLst>
                </a:gridCol>
                <a:gridCol w="755300">
                  <a:extLst>
                    <a:ext uri="{9D8B030D-6E8A-4147-A177-3AD203B41FA5}">
                      <a16:colId xmlns:a16="http://schemas.microsoft.com/office/drawing/2014/main" val="809874822"/>
                    </a:ext>
                  </a:extLst>
                </a:gridCol>
                <a:gridCol w="1356596">
                  <a:extLst>
                    <a:ext uri="{9D8B030D-6E8A-4147-A177-3AD203B41FA5}">
                      <a16:colId xmlns:a16="http://schemas.microsoft.com/office/drawing/2014/main" val="3048420530"/>
                    </a:ext>
                  </a:extLst>
                </a:gridCol>
                <a:gridCol w="1055948">
                  <a:extLst>
                    <a:ext uri="{9D8B030D-6E8A-4147-A177-3AD203B41FA5}">
                      <a16:colId xmlns:a16="http://schemas.microsoft.com/office/drawing/2014/main" val="712426907"/>
                    </a:ext>
                  </a:extLst>
                </a:gridCol>
                <a:gridCol w="1055948">
                  <a:extLst>
                    <a:ext uri="{9D8B030D-6E8A-4147-A177-3AD203B41FA5}">
                      <a16:colId xmlns:a16="http://schemas.microsoft.com/office/drawing/2014/main" val="4125278278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300" b="1" u="none" strike="noStrike">
                          <a:effectLst/>
                        </a:rPr>
                        <a:t>Predictors</a:t>
                      </a:r>
                      <a:endParaRPr lang="de-DE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300" b="1" u="none" strike="noStrike">
                          <a:effectLst/>
                        </a:rPr>
                        <a:t>Resp_var</a:t>
                      </a:r>
                      <a:endParaRPr lang="de-DE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300" b="1" u="none" strike="noStrike">
                          <a:effectLst/>
                        </a:rPr>
                        <a:t>seed</a:t>
                      </a:r>
                      <a:endParaRPr lang="de-DE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300" b="1" u="none" strike="noStrike">
                          <a:effectLst/>
                        </a:rPr>
                        <a:t>R2</a:t>
                      </a:r>
                      <a:endParaRPr lang="de-DE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300" b="1" u="none" strike="noStrike">
                          <a:effectLst/>
                        </a:rPr>
                        <a:t>RMSE</a:t>
                      </a:r>
                      <a:endParaRPr lang="de-DE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300" b="1" u="none" strike="noStrike">
                          <a:effectLst/>
                        </a:rPr>
                        <a:t>stdev</a:t>
                      </a:r>
                      <a:endParaRPr lang="de-DE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300" b="1" u="none" strike="noStrike" dirty="0">
                          <a:effectLst/>
                        </a:rPr>
                        <a:t>var1</a:t>
                      </a:r>
                      <a:endParaRPr lang="de-DE" sz="13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300" b="1" u="none" strike="noStrike">
                          <a:effectLst/>
                        </a:rPr>
                        <a:t>var2</a:t>
                      </a:r>
                      <a:endParaRPr lang="de-DE" sz="1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300" b="1" u="none" strike="noStrike" dirty="0">
                          <a:effectLst/>
                        </a:rPr>
                        <a:t>var3</a:t>
                      </a:r>
                      <a:endParaRPr lang="de-DE" sz="13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extLst>
                  <a:ext uri="{0D108BD9-81ED-4DB2-BD59-A6C34878D82A}">
                    <a16:rowId xmlns:a16="http://schemas.microsoft.com/office/drawing/2014/main" val="2640037239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Median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75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0.644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5.399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0.286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B3_2022.07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B3_2023.08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B11_2023.08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2178987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Median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5.223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0.261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B4_2022.04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B3_2023.08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60828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Median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87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0.675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5.714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0.236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B11_2023.04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B12_2022.03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B4_2022.03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87058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Median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77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0.734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5.443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0.226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B12_2022.03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373377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>
                          <a:effectLst/>
                        </a:rPr>
                        <a:t>Median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67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0.507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5.357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0.324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B3_2022.09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B5_2022.04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911329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86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0.617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5.517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0.269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B12_2023.03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B11_2023.03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B4_2022.04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77759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40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0.576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5.435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0.304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B5_2022.03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B12_2022.03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264189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84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0.677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5.27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0.258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B11_2023.03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B5_2022.04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716072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38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0.588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5.443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B11_2022.04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B11_2023.04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222613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0.654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5.525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0.269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B5_2022.03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B11_2023.03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07486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Min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51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0.663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5.449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0.265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B12_2022.03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B12_2022.04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B4_2022.04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705559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Min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41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0.663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4.951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0.276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B4_2023.04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B11_2023.03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B11_2023.04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5745399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>
                          <a:effectLst/>
                        </a:rPr>
                        <a:t>Min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91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0.766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5.225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0.19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B5_2022.09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B12_2023.03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B11_2023.04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2590994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Min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43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0.667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5.484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0.234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B5_2022.09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B11_2023.03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B4_2022.04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16523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Min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10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0.733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4.822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0.223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B2_2022.03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B4_2022.04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B12_2023.04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>
                    <a:solidFill>
                      <a:srgbClr val="D1E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911077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 err="1">
                          <a:effectLst/>
                        </a:rPr>
                        <a:t>MaxMinperBand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39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0.682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5.068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0.254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B12_2023.06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B3_2023.08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B11_2023.06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extLst>
                  <a:ext uri="{0D108BD9-81ED-4DB2-BD59-A6C34878D82A}">
                    <a16:rowId xmlns:a16="http://schemas.microsoft.com/office/drawing/2014/main" val="2075489629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MaxMinperBand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0.72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5.01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0.18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B3_2023.08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B5_2022.09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B3_2023.04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extLst>
                  <a:ext uri="{0D108BD9-81ED-4DB2-BD59-A6C34878D82A}">
                    <a16:rowId xmlns:a16="http://schemas.microsoft.com/office/drawing/2014/main" val="202560907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MaxMinperBand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 dirty="0" err="1">
                          <a:effectLst/>
                        </a:rPr>
                        <a:t>specn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45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0.687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5.326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0.243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B5_2022.09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B3_2023.08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B11_2023.03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extLst>
                  <a:ext uri="{0D108BD9-81ED-4DB2-BD59-A6C34878D82A}">
                    <a16:rowId xmlns:a16="http://schemas.microsoft.com/office/drawing/2014/main" val="1375583461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MaxMinperBand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27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0.675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5.325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0.253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B4_2022.03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B3_2023.08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B5_2023.04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extLst>
                  <a:ext uri="{0D108BD9-81ED-4DB2-BD59-A6C34878D82A}">
                    <a16:rowId xmlns:a16="http://schemas.microsoft.com/office/drawing/2014/main" val="357433036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MaxMinperBand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specn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0.685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5.016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0.253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>
                          <a:effectLst/>
                        </a:rPr>
                        <a:t>B3_2023.08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B12_2023.03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100" u="none" strike="noStrike" dirty="0">
                          <a:effectLst/>
                        </a:rPr>
                        <a:t>B4_2023.04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86" marR="7486" marT="7486" marB="0" anchor="b"/>
                </a:tc>
                <a:extLst>
                  <a:ext uri="{0D108BD9-81ED-4DB2-BD59-A6C34878D82A}">
                    <a16:rowId xmlns:a16="http://schemas.microsoft.com/office/drawing/2014/main" val="14538283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1817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BD3B8-2150-9151-8B78-41908BE48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Comparison</a:t>
            </a:r>
            <a:r>
              <a:rPr lang="de-DE" dirty="0"/>
              <a:t> Training </a:t>
            </a:r>
            <a:r>
              <a:rPr lang="de-DE" dirty="0" err="1"/>
              <a:t>with</a:t>
            </a:r>
            <a:r>
              <a:rPr lang="de-DE" dirty="0"/>
              <a:t> and </a:t>
            </a: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samples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from</a:t>
            </a:r>
            <a:r>
              <a:rPr lang="de-DE" dirty="0"/>
              <a:t> Ammer </a:t>
            </a:r>
            <a:r>
              <a:rPr lang="de-DE" dirty="0" err="1"/>
              <a:t>Catchment</a:t>
            </a:r>
            <a:endParaRPr lang="de-DE" dirty="0"/>
          </a:p>
        </p:txBody>
      </p:sp>
      <p:pic>
        <p:nvPicPr>
          <p:cNvPr id="6" name="Content Placeholder 5" descr="A graph with numbers and a line&#10;&#10;Description automatically generated">
            <a:extLst>
              <a:ext uri="{FF2B5EF4-FFF2-40B4-BE49-F238E27FC236}">
                <a16:creationId xmlns:a16="http://schemas.microsoft.com/office/drawing/2014/main" id="{5BD7ED83-1D01-6A81-B190-E46FC1E4B6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324" y="1483878"/>
            <a:ext cx="5262536" cy="4895850"/>
          </a:xfrm>
        </p:spPr>
      </p:pic>
      <p:pic>
        <p:nvPicPr>
          <p:cNvPr id="8" name="Picture 7" descr="A graph with numbers and letters&#10;&#10;Description automatically generated">
            <a:extLst>
              <a:ext uri="{FF2B5EF4-FFF2-40B4-BE49-F238E27FC236}">
                <a16:creationId xmlns:a16="http://schemas.microsoft.com/office/drawing/2014/main" id="{D8A2DE2A-5FE2-97E3-1794-68B43152C5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439" y="1483878"/>
            <a:ext cx="4895850" cy="489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92230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">
  <a:themeElements>
    <a:clrScheme name="DLR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00658B"/>
      </a:accent1>
      <a:accent2>
        <a:srgbClr val="F8DE53"/>
      </a:accent2>
      <a:accent3>
        <a:srgbClr val="0094A8"/>
      </a:accent3>
      <a:accent4>
        <a:srgbClr val="B7D260"/>
      </a:accent4>
      <a:accent5>
        <a:srgbClr val="5F98CB"/>
      </a:accent5>
      <a:accent6>
        <a:srgbClr val="B1B1B1"/>
      </a:accent6>
      <a:hlink>
        <a:srgbClr val="00B0F0"/>
      </a:hlink>
      <a:folHlink>
        <a:srgbClr val="00658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Blau 1">
      <a:srgbClr val="00658B"/>
    </a:custClr>
    <a:custClr name="Blau 2">
      <a:srgbClr val="3B98CB"/>
    </a:custClr>
    <a:custClr name="Blau 3">
      <a:srgbClr val="6CB9DC"/>
    </a:custClr>
    <a:custClr name="Blau 4">
      <a:srgbClr val="A7D3EC"/>
    </a:custClr>
    <a:custClr name="Blau 5">
      <a:srgbClr val="D1E8FA"/>
    </a:custClr>
    <a:custClr name="Gelb 1">
      <a:srgbClr val="D2AE3D"/>
    </a:custClr>
    <a:custClr name="Gelb 2">
      <a:srgbClr val="F2CD51"/>
    </a:custClr>
    <a:custClr name="Gelb 3">
      <a:srgbClr val="F8DE53"/>
    </a:custClr>
    <a:custClr name="Gelb 4">
      <a:srgbClr val="FCEA7A"/>
    </a:custClr>
    <a:custClr name="Gelb 5">
      <a:srgbClr val="FFF8BE"/>
    </a:custClr>
    <a:custClr name="Grün 1">
      <a:srgbClr val="82A043"/>
    </a:custClr>
    <a:custClr name="Grün 2">
      <a:srgbClr val="A6BF51"/>
    </a:custClr>
    <a:custClr name="Grün 3">
      <a:srgbClr val="CAD55C"/>
    </a:custClr>
    <a:custClr name="Grün 4">
      <a:srgbClr val="D9DF78"/>
    </a:custClr>
    <a:custClr name="Grün 5">
      <a:srgbClr val="E6EAAF"/>
    </a:custClr>
    <a:custClr name="Grau 1">
      <a:srgbClr val="666666"/>
    </a:custClr>
    <a:custClr name="Grau 2">
      <a:srgbClr val="868585"/>
    </a:custClr>
    <a:custClr name="Grau 3">
      <a:srgbClr val="B1B1B1"/>
    </a:custClr>
    <a:custClr name="Grau 4">
      <a:srgbClr val="CFCFCF"/>
    </a:custClr>
    <a:custClr name="Grau 5">
      <a:srgbClr val="EBEBEB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">
  <a:themeElements>
    <a:clrScheme name="DLR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00658B"/>
      </a:accent1>
      <a:accent2>
        <a:srgbClr val="F8DE53"/>
      </a:accent2>
      <a:accent3>
        <a:srgbClr val="0094A8"/>
      </a:accent3>
      <a:accent4>
        <a:srgbClr val="B7D260"/>
      </a:accent4>
      <a:accent5>
        <a:srgbClr val="5F98CB"/>
      </a:accent5>
      <a:accent6>
        <a:srgbClr val="B1B1B1"/>
      </a:accent6>
      <a:hlink>
        <a:srgbClr val="00B0F0"/>
      </a:hlink>
      <a:folHlink>
        <a:srgbClr val="00658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434</Words>
  <Application>Microsoft Office PowerPoint</Application>
  <PresentationFormat>Widescreen</PresentationFormat>
  <Paragraphs>228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Wingdings</vt:lpstr>
      <vt:lpstr>1_Office</vt:lpstr>
      <vt:lpstr>2_Office</vt:lpstr>
      <vt:lpstr>Floral biodiversity estimation of grasslands in Franconia using Sentinel-2</vt:lpstr>
      <vt:lpstr>Topics</vt:lpstr>
      <vt:lpstr>Workflow</vt:lpstr>
      <vt:lpstr>Alpha Diversity Indices</vt:lpstr>
      <vt:lpstr>Random Forest Predictors</vt:lpstr>
      <vt:lpstr>S2 Time Series extracted at Center Pixel</vt:lpstr>
      <vt:lpstr>Monthly Compositing of S2 Reflectance per Band</vt:lpstr>
      <vt:lpstr>Comparison of Compositing Methods</vt:lpstr>
      <vt:lpstr>Comparison Training with and without samples  from Ammer Catchment</vt:lpstr>
      <vt:lpstr>RF trained with Mowing Data only</vt:lpstr>
      <vt:lpstr>RF trained with Reflectance and Mowing Data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Grassland Research</dc:title>
  <dc:creator>Reinermann, Sophie</dc:creator>
  <cp:lastModifiedBy>Laura Obrecht</cp:lastModifiedBy>
  <cp:revision>59</cp:revision>
  <dcterms:created xsi:type="dcterms:W3CDTF">2023-01-13T10:20:23Z</dcterms:created>
  <dcterms:modified xsi:type="dcterms:W3CDTF">2024-03-12T14:23:55Z</dcterms:modified>
</cp:coreProperties>
</file>

<file path=docProps/thumbnail.jpeg>
</file>